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Default Extension="gif" ContentType="image/gif"/>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71" r:id="rId14"/>
    <p:sldId id="269" r:id="rId15"/>
    <p:sldId id="270" r:id="rId16"/>
    <p:sldId id="275" r:id="rId17"/>
    <p:sldId id="278" r:id="rId18"/>
    <p:sldId id="279" r:id="rId19"/>
    <p:sldId id="273" r:id="rId20"/>
    <p:sldId id="276" r:id="rId21"/>
    <p:sldId id="277" r:id="rId22"/>
    <p:sldId id="280" r:id="rId23"/>
    <p:sldId id="272" r:id="rId24"/>
    <p:sldId id="274" r:id="rId25"/>
  </p:sldIdLst>
  <p:sldSz cx="9144000" cy="6858000" type="screen4x3"/>
  <p:notesSz cx="6858000" cy="9144000"/>
  <p:custDataLst>
    <p:tags r:id="rId2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4F81B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510"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A9DDF6-1C0F-4991-A096-AFE3E685AE5E}" type="datetimeFigureOut">
              <a:rPr lang="en-US" smtClean="0"/>
              <a:t>7/18/2009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262B0ED-057F-4A8B-AA5B-6B084FE198D8}"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262B0ED-057F-4A8B-AA5B-6B084FE198D8}" type="slidenum">
              <a:rPr lang="en-US" smtClean="0"/>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262B0ED-057F-4A8B-AA5B-6B084FE198D8}" type="slidenum">
              <a:rPr lang="en-US" smtClean="0"/>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262B0ED-057F-4A8B-AA5B-6B084FE198D8}" type="slidenum">
              <a:rPr lang="en-US" smtClean="0"/>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262B0ED-057F-4A8B-AA5B-6B084FE198D8}" type="slidenum">
              <a:rPr lang="en-US" smtClean="0"/>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262B0ED-057F-4A8B-AA5B-6B084FE198D8}" type="slidenum">
              <a:rPr lang="en-US" smtClean="0"/>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262B0ED-057F-4A8B-AA5B-6B084FE198D8}" type="slidenum">
              <a:rPr lang="en-US" smtClean="0"/>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262B0ED-057F-4A8B-AA5B-6B084FE198D8}" type="slidenum">
              <a:rPr lang="en-US" smtClean="0"/>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262B0ED-057F-4A8B-AA5B-6B084FE198D8}" type="slidenum">
              <a:rPr lang="en-US" smtClean="0"/>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262B0ED-057F-4A8B-AA5B-6B084FE198D8}" type="slidenum">
              <a:rPr lang="en-US" smtClean="0"/>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262B0ED-057F-4A8B-AA5B-6B084FE198D8}" type="slidenum">
              <a:rPr lang="en-US" smtClean="0"/>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262B0ED-057F-4A8B-AA5B-6B084FE198D8}" type="slidenum">
              <a:rPr lang="en-US" smtClean="0"/>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262B0ED-057F-4A8B-AA5B-6B084FE198D8}" type="slidenum">
              <a:rPr lang="en-US" smtClean="0"/>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262B0ED-057F-4A8B-AA5B-6B084FE198D8}" type="slidenum">
              <a:rPr lang="en-US" smtClean="0"/>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262B0ED-057F-4A8B-AA5B-6B084FE198D8}" type="slidenum">
              <a:rPr lang="en-US" smtClean="0"/>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262B0ED-057F-4A8B-AA5B-6B084FE198D8}" type="slidenum">
              <a:rPr lang="en-US" smtClean="0"/>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262B0ED-057F-4A8B-AA5B-6B084FE198D8}" type="slidenum">
              <a:rPr lang="en-US" smtClean="0"/>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262B0ED-057F-4A8B-AA5B-6B084FE198D8}" type="slidenum">
              <a:rPr lang="en-US" smtClean="0"/>
              <a:t>24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262B0ED-057F-4A8B-AA5B-6B084FE198D8}"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262B0ED-057F-4A8B-AA5B-6B084FE198D8}"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262B0ED-057F-4A8B-AA5B-6B084FE198D8}"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262B0ED-057F-4A8B-AA5B-6B084FE198D8}"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262B0ED-057F-4A8B-AA5B-6B084FE198D8}" type="slidenum">
              <a:rPr lang="en-US" smtClean="0"/>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262B0ED-057F-4A8B-AA5B-6B084FE198D8}" type="slidenum">
              <a:rPr lang="en-US" smtClean="0"/>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262B0ED-057F-4A8B-AA5B-6B084FE198D8}" type="slidenum">
              <a:rPr lang="en-US" smtClean="0"/>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28600" y="914400"/>
            <a:ext cx="3124200" cy="3581400"/>
          </a:xfrm>
        </p:spPr>
        <p:txBody>
          <a:bodyPr/>
          <a:lstStyle>
            <a:lvl1pPr>
              <a:defRPr>
                <a:solidFill>
                  <a:schemeClr val="bg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581400" y="1066800"/>
            <a:ext cx="5181600" cy="1752600"/>
          </a:xfrm>
        </p:spPr>
        <p:txBody>
          <a:bodyPr anchor="ctr" anchorCtr="0"/>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solidFill>
                  <a:schemeClr val="bg1"/>
                </a:solidFill>
              </a:defRPr>
            </a:lvl1pPr>
          </a:lstStyle>
          <a:p>
            <a:fld id="{E45167ED-9D45-451A-BD46-05C5BAE49128}" type="datetimeFigureOut">
              <a:rPr lang="en-US" smtClean="0"/>
              <a:pPr/>
              <a:t>7/18/2009</a:t>
            </a:fld>
            <a:endParaRPr lang="en-US"/>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E62F436A-21FD-424F-B4FC-B666C797444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5167ED-9D45-451A-BD46-05C5BAE49128}" type="datetimeFigureOut">
              <a:rPr lang="en-US" smtClean="0"/>
              <a:pPr/>
              <a:t>7/18/2009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2F436A-21FD-424F-B4FC-B666C797444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5167ED-9D45-451A-BD46-05C5BAE49128}" type="datetimeFigureOut">
              <a:rPr lang="en-US" smtClean="0"/>
              <a:pPr/>
              <a:t>7/18/2009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2F436A-21FD-424F-B4FC-B666C797444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lgn="just">
              <a:defRPr/>
            </a:lvl1pPr>
            <a:lvl2pPr algn="just">
              <a:defRPr/>
            </a:lvl2pPr>
            <a:lvl3pPr algn="just">
              <a:defRPr/>
            </a:lvl3pPr>
            <a:lvl4pPr algn="just">
              <a:defRPr/>
            </a:lvl4pPr>
            <a:lvl5pPr algn="ju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5167ED-9D45-451A-BD46-05C5BAE49128}" type="datetimeFigureOut">
              <a:rPr lang="en-US" smtClean="0"/>
              <a:pPr/>
              <a:t>7/18/2009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2F436A-21FD-424F-B4FC-B666C797444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45167ED-9D45-451A-BD46-05C5BAE49128}" type="datetimeFigureOut">
              <a:rPr lang="en-US" smtClean="0"/>
              <a:pPr/>
              <a:t>7/18/2009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2F436A-21FD-424F-B4FC-B666C797444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45167ED-9D45-451A-BD46-05C5BAE49128}" type="datetimeFigureOut">
              <a:rPr lang="en-US" smtClean="0"/>
              <a:pPr/>
              <a:t>7/18/2009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2F436A-21FD-424F-B4FC-B666C797444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45167ED-9D45-451A-BD46-05C5BAE49128}" type="datetimeFigureOut">
              <a:rPr lang="en-US" smtClean="0"/>
              <a:pPr/>
              <a:t>7/18/2009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62F436A-21FD-424F-B4FC-B666C797444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45167ED-9D45-451A-BD46-05C5BAE49128}" type="datetimeFigureOut">
              <a:rPr lang="en-US" smtClean="0"/>
              <a:pPr/>
              <a:t>7/18/2009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62F436A-21FD-424F-B4FC-B666C797444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5167ED-9D45-451A-BD46-05C5BAE49128}" type="datetimeFigureOut">
              <a:rPr lang="en-US" smtClean="0"/>
              <a:pPr/>
              <a:t>7/18/2009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62F436A-21FD-424F-B4FC-B666C797444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5167ED-9D45-451A-BD46-05C5BAE49128}" type="datetimeFigureOut">
              <a:rPr lang="en-US" smtClean="0"/>
              <a:pPr/>
              <a:t>7/18/2009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2F436A-21FD-424F-B4FC-B666C797444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5167ED-9D45-451A-BD46-05C5BAE49128}" type="datetimeFigureOut">
              <a:rPr lang="en-US" smtClean="0"/>
              <a:pPr/>
              <a:t>7/18/2009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2F436A-21FD-424F-B4FC-B666C797444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Rounded MT Bold" pitchFamily="34" charset="0"/>
              </a:defRPr>
            </a:lvl1pPr>
          </a:lstStyle>
          <a:p>
            <a:fld id="{E45167ED-9D45-451A-BD46-05C5BAE49128}" type="datetimeFigureOut">
              <a:rPr lang="en-US" smtClean="0"/>
              <a:pPr/>
              <a:t>7/18/2009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Rounded MT Bold" pitchFamily="34" charset="0"/>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Rounded MT Bold" pitchFamily="34" charset="0"/>
              </a:defRPr>
            </a:lvl1pPr>
          </a:lstStyle>
          <a:p>
            <a:fld id="{E62F436A-21FD-424F-B4FC-B666C797444F}"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Arial Rounded MT Bold"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Rounded MT Bold"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Rounded MT Bold"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Rounded MT Bold"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Rounded MT Bold"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Rounded MT Bold"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12.jpeg"/></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ust.ucla.edu/ustweb/Projects/Columbian_Expo/UST_WCE_CofH.wmv"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800" dirty="0" smtClean="0"/>
              <a:t>Primarily Fairs</a:t>
            </a:r>
            <a:endParaRPr lang="en-US" sz="4800" dirty="0"/>
          </a:p>
        </p:txBody>
      </p:sp>
      <p:sp>
        <p:nvSpPr>
          <p:cNvPr id="3" name="Subtitle 2"/>
          <p:cNvSpPr>
            <a:spLocks noGrp="1"/>
          </p:cNvSpPr>
          <p:nvPr>
            <p:ph type="subTitle" idx="1"/>
          </p:nvPr>
        </p:nvSpPr>
        <p:spPr/>
        <p:txBody>
          <a:bodyPr>
            <a:noAutofit/>
          </a:bodyPr>
          <a:lstStyle/>
          <a:p>
            <a:r>
              <a:rPr lang="en-US" sz="2800" dirty="0" smtClean="0"/>
              <a:t>A look at the </a:t>
            </a:r>
            <a:r>
              <a:rPr lang="en-US" sz="2800" b="1" dirty="0" smtClean="0">
                <a:solidFill>
                  <a:schemeClr val="bg2"/>
                </a:solidFill>
              </a:rPr>
              <a:t>1893 World’s Columbian Exposition </a:t>
            </a:r>
            <a:r>
              <a:rPr lang="en-US" sz="2800" dirty="0" smtClean="0"/>
              <a:t>and the </a:t>
            </a:r>
            <a:r>
              <a:rPr lang="en-US" sz="2800" b="1" dirty="0" smtClean="0">
                <a:solidFill>
                  <a:schemeClr val="bg2"/>
                </a:solidFill>
              </a:rPr>
              <a:t>Sandwich Fair </a:t>
            </a:r>
            <a:r>
              <a:rPr lang="en-US" sz="2800" dirty="0" smtClean="0"/>
              <a:t>through the use of primary sources.</a:t>
            </a:r>
            <a:endParaRPr lang="en-US" sz="2800" dirty="0"/>
          </a:p>
        </p:txBody>
      </p:sp>
      <p:sp>
        <p:nvSpPr>
          <p:cNvPr id="4" name="TextBox 3"/>
          <p:cNvSpPr txBox="1"/>
          <p:nvPr/>
        </p:nvSpPr>
        <p:spPr>
          <a:xfrm>
            <a:off x="3048000" y="228600"/>
            <a:ext cx="3074047" cy="369332"/>
          </a:xfrm>
          <a:prstGeom prst="rect">
            <a:avLst/>
          </a:prstGeom>
          <a:noFill/>
        </p:spPr>
        <p:txBody>
          <a:bodyPr wrap="none" rtlCol="0">
            <a:spAutoFit/>
          </a:bodyPr>
          <a:lstStyle/>
          <a:p>
            <a:r>
              <a:rPr lang="en-US" b="1" dirty="0" smtClean="0">
                <a:solidFill>
                  <a:schemeClr val="bg1"/>
                </a:solidFill>
              </a:rPr>
              <a:t>Click on each slide to advance </a:t>
            </a:r>
            <a:endParaRPr lang="en-US" b="1" dirty="0">
              <a:solidFill>
                <a:schemeClr val="bg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6" presetClass="emph" presetSubtype="0" fill="hold" grpId="0" nodeType="withEffect">
                                  <p:stCondLst>
                                    <p:cond delay="0"/>
                                  </p:stCondLst>
                                  <p:iterate type="lt">
                                    <p:tmPct val="10000"/>
                                  </p:iterate>
                                  <p:childTnLst>
                                    <p:animScale>
                                      <p:cBhvr>
                                        <p:cTn id="6" dur="500" autoRev="1" fill="hold">
                                          <p:stCondLst>
                                            <p:cond delay="0"/>
                                          </p:stCondLst>
                                        </p:cTn>
                                        <p:tgtEl>
                                          <p:spTgt spid="4"/>
                                        </p:tgtEl>
                                      </p:cBhvr>
                                      <p:to x="80000" y="100000"/>
                                    </p:animScale>
                                    <p:anim by="(#ppt_w*0.10)" calcmode="lin" valueType="num">
                                      <p:cBhvr>
                                        <p:cTn id="7" dur="500" autoRev="1" fill="hold">
                                          <p:stCondLst>
                                            <p:cond delay="0"/>
                                          </p:stCondLst>
                                        </p:cTn>
                                        <p:tgtEl>
                                          <p:spTgt spid="4"/>
                                        </p:tgtEl>
                                        <p:attrNameLst>
                                          <p:attrName>ppt_x</p:attrName>
                                        </p:attrNameLst>
                                      </p:cBhvr>
                                    </p:anim>
                                    <p:anim by="(-#ppt_w*0.10)" calcmode="lin" valueType="num">
                                      <p:cBhvr>
                                        <p:cTn id="8" dur="500" autoRev="1" fill="hold">
                                          <p:stCondLst>
                                            <p:cond delay="0"/>
                                          </p:stCondLst>
                                        </p:cTn>
                                        <p:tgtEl>
                                          <p:spTgt spid="4"/>
                                        </p:tgtEl>
                                        <p:attrNameLst>
                                          <p:attrName>ppt_y</p:attrName>
                                        </p:attrNameLst>
                                      </p:cBhvr>
                                    </p:anim>
                                    <p:animRot by="-480000">
                                      <p:cBhvr>
                                        <p:cTn id="9" dur="500" autoRev="1" fill="hold">
                                          <p:stCondLst>
                                            <p:cond delay="0"/>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Activity #2</a:t>
            </a:r>
            <a:br>
              <a:rPr lang="en-US" dirty="0" smtClean="0"/>
            </a:br>
            <a:r>
              <a:rPr lang="en-US" sz="3600" dirty="0" smtClean="0">
                <a:solidFill>
                  <a:schemeClr val="accent6">
                    <a:lumMod val="60000"/>
                    <a:lumOff val="40000"/>
                  </a:schemeClr>
                </a:solidFill>
              </a:rPr>
              <a:t>The Ferris Wheel</a:t>
            </a:r>
            <a:endParaRPr lang="en-US" dirty="0">
              <a:solidFill>
                <a:schemeClr val="accent6">
                  <a:lumMod val="60000"/>
                  <a:lumOff val="40000"/>
                </a:schemeClr>
              </a:solidFill>
            </a:endParaRPr>
          </a:p>
        </p:txBody>
      </p:sp>
      <p:sp>
        <p:nvSpPr>
          <p:cNvPr id="3" name="Content Placeholder 2"/>
          <p:cNvSpPr>
            <a:spLocks noGrp="1"/>
          </p:cNvSpPr>
          <p:nvPr>
            <p:ph idx="1"/>
          </p:nvPr>
        </p:nvSpPr>
        <p:spPr/>
        <p:txBody>
          <a:bodyPr>
            <a:normAutofit/>
          </a:bodyPr>
          <a:lstStyle/>
          <a:p>
            <a:pPr marL="0" indent="0">
              <a:buNone/>
            </a:pPr>
            <a:r>
              <a:rPr lang="en-US" dirty="0" smtClean="0"/>
              <a:t>Now working individually, use your knowledge of the Sandwich Ferris Wheel to create an extended response </a:t>
            </a:r>
            <a:br>
              <a:rPr lang="en-US" dirty="0" smtClean="0"/>
            </a:br>
            <a:r>
              <a:rPr lang="en-US" sz="2300" dirty="0" smtClean="0">
                <a:solidFill>
                  <a:schemeClr val="accent6">
                    <a:lumMod val="60000"/>
                    <a:lumOff val="40000"/>
                  </a:schemeClr>
                </a:solidFill>
              </a:rPr>
              <a:t>(what occurred, why its important, how it relates to you) </a:t>
            </a:r>
            <a:r>
              <a:rPr lang="en-US" dirty="0" smtClean="0"/>
              <a:t>of what an experience must have been like on the Chicago Ferris Wheel.</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Activity #3</a:t>
            </a:r>
            <a:br>
              <a:rPr lang="en-US" dirty="0" smtClean="0"/>
            </a:br>
            <a:r>
              <a:rPr lang="en-US" sz="3600" dirty="0" smtClean="0">
                <a:solidFill>
                  <a:schemeClr val="accent6">
                    <a:lumMod val="60000"/>
                    <a:lumOff val="40000"/>
                  </a:schemeClr>
                </a:solidFill>
              </a:rPr>
              <a:t>What was the fair like?</a:t>
            </a:r>
            <a:endParaRPr lang="en-US" dirty="0">
              <a:solidFill>
                <a:schemeClr val="accent6">
                  <a:lumMod val="60000"/>
                  <a:lumOff val="40000"/>
                </a:schemeClr>
              </a:solidFill>
            </a:endParaRPr>
          </a:p>
        </p:txBody>
      </p:sp>
      <p:sp>
        <p:nvSpPr>
          <p:cNvPr id="3" name="Content Placeholder 2"/>
          <p:cNvSpPr>
            <a:spLocks noGrp="1"/>
          </p:cNvSpPr>
          <p:nvPr>
            <p:ph idx="1"/>
          </p:nvPr>
        </p:nvSpPr>
        <p:spPr/>
        <p:txBody>
          <a:bodyPr>
            <a:normAutofit lnSpcReduction="10000"/>
          </a:bodyPr>
          <a:lstStyle/>
          <a:p>
            <a:pPr marL="0" lvl="0" indent="0">
              <a:buNone/>
            </a:pPr>
            <a:r>
              <a:rPr lang="en-US" dirty="0" smtClean="0"/>
              <a:t>For our next activity, we will be moving into the computer lab.  You will use NARA worksheets to analyze a series of photos from the Sandwich Fair and the 1893 Chicago World’s Fair.  </a:t>
            </a:r>
          </a:p>
          <a:p>
            <a:pPr marL="0" lvl="0" indent="0">
              <a:buNone/>
            </a:pPr>
            <a:endParaRPr lang="en-US" dirty="0" smtClean="0"/>
          </a:p>
          <a:p>
            <a:pPr marL="0" lvl="0" indent="0">
              <a:buNone/>
            </a:pPr>
            <a:r>
              <a:rPr lang="en-US" dirty="0" smtClean="0"/>
              <a:t>You can find an example of a NARA worksheet analysis after each collection is introduced on the following slides.</a:t>
            </a:r>
            <a:endParaRPr lang="en-US" i="1" dirty="0" smtClean="0">
              <a:solidFill>
                <a:srgbClr val="FFFF00"/>
              </a:solidFill>
            </a:endParaRPr>
          </a:p>
          <a:p>
            <a:pPr marL="0" indent="0">
              <a:buNone/>
            </a:pPr>
            <a:endParaRPr lang="en-US" dirty="0">
              <a:solidFill>
                <a:srgbClr val="FFFF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Activity #3</a:t>
            </a:r>
            <a:br>
              <a:rPr lang="en-US" dirty="0" smtClean="0"/>
            </a:br>
            <a:r>
              <a:rPr lang="en-US" sz="3600" dirty="0" smtClean="0">
                <a:solidFill>
                  <a:schemeClr val="accent6">
                    <a:lumMod val="60000"/>
                    <a:lumOff val="40000"/>
                  </a:schemeClr>
                </a:solidFill>
              </a:rPr>
              <a:t>What was the fair like?</a:t>
            </a:r>
            <a:endParaRPr lang="en-US" dirty="0">
              <a:solidFill>
                <a:schemeClr val="accent6">
                  <a:lumMod val="60000"/>
                  <a:lumOff val="40000"/>
                </a:schemeClr>
              </a:solidFill>
            </a:endParaRPr>
          </a:p>
        </p:txBody>
      </p:sp>
      <p:sp>
        <p:nvSpPr>
          <p:cNvPr id="3" name="Content Placeholder 2"/>
          <p:cNvSpPr>
            <a:spLocks noGrp="1"/>
          </p:cNvSpPr>
          <p:nvPr>
            <p:ph idx="1"/>
          </p:nvPr>
        </p:nvSpPr>
        <p:spPr/>
        <p:txBody>
          <a:bodyPr>
            <a:normAutofit/>
          </a:bodyPr>
          <a:lstStyle/>
          <a:p>
            <a:pPr marL="0" lvl="0" indent="0" algn="ctr">
              <a:buNone/>
            </a:pPr>
            <a:r>
              <a:rPr lang="en-US" sz="3000" dirty="0" err="1" smtClean="0"/>
              <a:t>Flickr</a:t>
            </a:r>
            <a:r>
              <a:rPr lang="en-US" sz="3000" dirty="0" smtClean="0"/>
              <a:t>! – Sandwich Fair</a:t>
            </a:r>
          </a:p>
          <a:p>
            <a:pPr marL="0" lvl="0" indent="0" algn="ctr">
              <a:buNone/>
            </a:pPr>
            <a:endParaRPr lang="en-US" i="1" dirty="0" smtClean="0">
              <a:solidFill>
                <a:srgbClr val="FFFF00"/>
              </a:solidFill>
            </a:endParaRPr>
          </a:p>
          <a:p>
            <a:pPr marL="0" lvl="0" indent="0">
              <a:buNone/>
            </a:pPr>
            <a:r>
              <a:rPr lang="en-US" dirty="0" smtClean="0"/>
              <a:t>You must choose four different photos from this collection for analysis.</a:t>
            </a:r>
          </a:p>
          <a:p>
            <a:pPr marL="0" lvl="0" indent="0">
              <a:buNone/>
            </a:pPr>
            <a:endParaRPr lang="en-US" i="1" dirty="0" smtClean="0">
              <a:solidFill>
                <a:srgbClr val="FFFF00"/>
              </a:solidFill>
            </a:endParaRPr>
          </a:p>
          <a:p>
            <a:pPr marL="0" indent="0" algn="l">
              <a:buNone/>
            </a:pPr>
            <a:r>
              <a:rPr lang="en-US" sz="1800" dirty="0" smtClean="0">
                <a:solidFill>
                  <a:srgbClr val="FFFF00"/>
                </a:solidFill>
              </a:rPr>
              <a:t>tinmann620.</a:t>
            </a:r>
            <a:r>
              <a:rPr lang="en-US" sz="1800" i="1" dirty="0" smtClean="0">
                <a:solidFill>
                  <a:srgbClr val="FFFF00"/>
                </a:solidFill>
              </a:rPr>
              <a:t> Sandwich Fair, Sandwich, </a:t>
            </a:r>
            <a:r>
              <a:rPr lang="en-US" sz="1800" i="1" dirty="0" smtClean="0">
                <a:solidFill>
                  <a:srgbClr val="FFFF00"/>
                </a:solidFill>
              </a:rPr>
              <a:t>Illinois (set)</a:t>
            </a:r>
            <a:r>
              <a:rPr lang="en-US" sz="1800" dirty="0" smtClean="0">
                <a:solidFill>
                  <a:srgbClr val="FFFF00"/>
                </a:solidFill>
              </a:rPr>
              <a:t>. </a:t>
            </a:r>
            <a:r>
              <a:rPr lang="en-US" sz="1800" dirty="0" smtClean="0">
                <a:solidFill>
                  <a:srgbClr val="FFFF00"/>
                </a:solidFill>
              </a:rPr>
              <a:t>Online image. From </a:t>
            </a:r>
            <a:r>
              <a:rPr lang="en-US" sz="1800" dirty="0" err="1" smtClean="0">
                <a:solidFill>
                  <a:srgbClr val="FFFF00"/>
                </a:solidFill>
              </a:rPr>
              <a:t>Flickr</a:t>
            </a:r>
            <a:r>
              <a:rPr lang="en-US" sz="1800" dirty="0" smtClean="0">
                <a:solidFill>
                  <a:srgbClr val="FFFF00"/>
                </a:solidFill>
              </a:rPr>
              <a:t>. </a:t>
            </a:r>
            <a:r>
              <a:rPr lang="en-US" sz="1600" dirty="0" smtClean="0">
                <a:solidFill>
                  <a:srgbClr val="FFFF00"/>
                </a:solidFill>
              </a:rPr>
              <a:t>http://www.flickr.com/photos/30708145@N02/sets/72157616096631772/ </a:t>
            </a:r>
            <a:r>
              <a:rPr lang="en-US" sz="1800" dirty="0" smtClean="0">
                <a:solidFill>
                  <a:srgbClr val="FFFF00"/>
                </a:solidFill>
              </a:rPr>
              <a:t>(accessed 21 Jul 2009).</a:t>
            </a:r>
            <a:endParaRPr lang="en-US" sz="1800" i="1" dirty="0" smtClean="0">
              <a:solidFill>
                <a:srgbClr val="FFFF00"/>
              </a:solidFill>
            </a:endParaRPr>
          </a:p>
          <a:p>
            <a:pPr marL="0" indent="0">
              <a:buNone/>
            </a:pPr>
            <a:endParaRPr lang="en-US" dirty="0">
              <a:solidFill>
                <a:srgbClr val="FFFF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0" indent="0"/>
            <a:r>
              <a:rPr lang="en-US" sz="1600" dirty="0" smtClean="0">
                <a:solidFill>
                  <a:srgbClr val="FFFF00"/>
                </a:solidFill>
              </a:rPr>
              <a:t>tinmann620.</a:t>
            </a:r>
            <a:r>
              <a:rPr lang="en-US" sz="1600" i="1" dirty="0" smtClean="0">
                <a:solidFill>
                  <a:srgbClr val="FFFF00"/>
                </a:solidFill>
              </a:rPr>
              <a:t> </a:t>
            </a:r>
            <a:r>
              <a:rPr lang="en-US" sz="1600" i="1" dirty="0" smtClean="0">
                <a:solidFill>
                  <a:srgbClr val="FFFF00"/>
                </a:solidFill>
              </a:rPr>
              <a:t>(unnamed photo). </a:t>
            </a:r>
            <a:r>
              <a:rPr lang="en-US" sz="1600" dirty="0" smtClean="0">
                <a:solidFill>
                  <a:srgbClr val="FFFF00"/>
                </a:solidFill>
              </a:rPr>
              <a:t>Online </a:t>
            </a:r>
            <a:r>
              <a:rPr lang="en-US" sz="1600" dirty="0" smtClean="0">
                <a:solidFill>
                  <a:srgbClr val="FFFF00"/>
                </a:solidFill>
              </a:rPr>
              <a:t>image. From </a:t>
            </a:r>
            <a:r>
              <a:rPr lang="en-US" sz="1600" dirty="0" err="1" smtClean="0">
                <a:solidFill>
                  <a:srgbClr val="FFFF00"/>
                </a:solidFill>
              </a:rPr>
              <a:t>Flickr</a:t>
            </a:r>
            <a:r>
              <a:rPr lang="en-US" sz="1600" dirty="0" smtClean="0">
                <a:solidFill>
                  <a:srgbClr val="FFFF00"/>
                </a:solidFill>
              </a:rPr>
              <a:t>: </a:t>
            </a:r>
            <a:r>
              <a:rPr lang="en-US" sz="1600" i="1" dirty="0" smtClean="0">
                <a:solidFill>
                  <a:srgbClr val="FFFF00"/>
                </a:solidFill>
              </a:rPr>
              <a:t>Sandwich </a:t>
            </a:r>
            <a:r>
              <a:rPr lang="en-US" sz="1600" i="1" dirty="0" smtClean="0">
                <a:solidFill>
                  <a:srgbClr val="FFFF00"/>
                </a:solidFill>
              </a:rPr>
              <a:t>Fair, Sandwich, Illinois (set</a:t>
            </a:r>
            <a:r>
              <a:rPr lang="en-US" sz="1600" i="1" dirty="0" smtClean="0">
                <a:solidFill>
                  <a:srgbClr val="FFFF00"/>
                </a:solidFill>
              </a:rPr>
              <a:t>)</a:t>
            </a:r>
            <a:r>
              <a:rPr lang="en-US" sz="1600" dirty="0" smtClean="0">
                <a:solidFill>
                  <a:srgbClr val="FFFF00"/>
                </a:solidFill>
              </a:rPr>
              <a:t>. </a:t>
            </a:r>
            <a:r>
              <a:rPr lang="en-US" sz="1400" dirty="0" smtClean="0">
                <a:solidFill>
                  <a:srgbClr val="FFFF00"/>
                </a:solidFill>
              </a:rPr>
              <a:t>http://www.flickr.com/photos/30708145@N02/3396878196/in/set-72157616096631772 </a:t>
            </a:r>
            <a:r>
              <a:rPr lang="en-US" sz="1600" dirty="0" smtClean="0">
                <a:solidFill>
                  <a:srgbClr val="FFFF00"/>
                </a:solidFill>
              </a:rPr>
              <a:t>(accessed 21 Jul 2009).</a:t>
            </a:r>
            <a:endParaRPr lang="en-US" sz="1600" i="1" dirty="0" smtClean="0">
              <a:solidFill>
                <a:srgbClr val="FFFF00"/>
              </a:solidFill>
            </a:endParaRPr>
          </a:p>
        </p:txBody>
      </p:sp>
      <p:pic>
        <p:nvPicPr>
          <p:cNvPr id="6" name="Content Placeholder 5" descr="ferris93.jpg"/>
          <p:cNvPicPr>
            <a:picLocks noGrp="1" noChangeAspect="1"/>
          </p:cNvPicPr>
          <p:nvPr>
            <p:ph sz="half" idx="1"/>
          </p:nvPr>
        </p:nvPicPr>
        <p:blipFill>
          <a:blip r:embed="rId3" cstate="print"/>
          <a:stretch>
            <a:fillRect/>
          </a:stretch>
        </p:blipFill>
        <p:spPr>
          <a:xfrm>
            <a:off x="631253" y="1600200"/>
            <a:ext cx="3829050" cy="5105400"/>
          </a:xfrm>
        </p:spPr>
      </p:pic>
      <p:pic>
        <p:nvPicPr>
          <p:cNvPr id="5" name="Content Placeholder 4" descr="ferris93.png"/>
          <p:cNvPicPr>
            <a:picLocks noGrp="1" noChangeAspect="1"/>
          </p:cNvPicPr>
          <p:nvPr>
            <p:ph sz="half" idx="2"/>
          </p:nvPr>
        </p:nvPicPr>
        <p:blipFill>
          <a:blip r:embed="rId4" cstate="print"/>
          <a:stretch>
            <a:fillRect/>
          </a:stretch>
        </p:blipFill>
        <p:spPr>
          <a:xfrm>
            <a:off x="4724400" y="1600200"/>
            <a:ext cx="3956589" cy="5117286"/>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Activity #3</a:t>
            </a:r>
            <a:br>
              <a:rPr lang="en-US" dirty="0" smtClean="0"/>
            </a:br>
            <a:r>
              <a:rPr lang="en-US" sz="3600" dirty="0" smtClean="0">
                <a:solidFill>
                  <a:schemeClr val="accent6">
                    <a:lumMod val="60000"/>
                    <a:lumOff val="40000"/>
                  </a:schemeClr>
                </a:solidFill>
              </a:rPr>
              <a:t>What was the fair like?</a:t>
            </a:r>
            <a:endParaRPr lang="en-US" dirty="0">
              <a:solidFill>
                <a:schemeClr val="accent6">
                  <a:lumMod val="60000"/>
                  <a:lumOff val="40000"/>
                </a:schemeClr>
              </a:solidFill>
            </a:endParaRPr>
          </a:p>
        </p:txBody>
      </p:sp>
      <p:sp>
        <p:nvSpPr>
          <p:cNvPr id="3" name="Content Placeholder 2"/>
          <p:cNvSpPr>
            <a:spLocks noGrp="1"/>
          </p:cNvSpPr>
          <p:nvPr>
            <p:ph idx="1"/>
          </p:nvPr>
        </p:nvSpPr>
        <p:spPr/>
        <p:txBody>
          <a:bodyPr>
            <a:normAutofit/>
          </a:bodyPr>
          <a:lstStyle/>
          <a:p>
            <a:pPr marL="0" lvl="0" indent="0" algn="ctr">
              <a:buNone/>
            </a:pPr>
            <a:r>
              <a:rPr lang="en-US" sz="3000" dirty="0" smtClean="0"/>
              <a:t>Illinois Digital Archives – 1893 World’s Fair</a:t>
            </a:r>
          </a:p>
          <a:p>
            <a:pPr marL="0" lvl="0" indent="0" algn="ctr">
              <a:buNone/>
            </a:pPr>
            <a:endParaRPr lang="en-US" i="1" dirty="0" smtClean="0">
              <a:solidFill>
                <a:srgbClr val="FFFF00"/>
              </a:solidFill>
            </a:endParaRPr>
          </a:p>
          <a:p>
            <a:pPr marL="0" lvl="0" indent="0">
              <a:buNone/>
            </a:pPr>
            <a:r>
              <a:rPr lang="en-US" dirty="0" smtClean="0"/>
              <a:t>You must choose four different photos from this collection for analysis.</a:t>
            </a:r>
          </a:p>
          <a:p>
            <a:pPr marL="0" lvl="0" indent="0">
              <a:buNone/>
            </a:pPr>
            <a:endParaRPr lang="en-US" i="1" dirty="0" smtClean="0">
              <a:solidFill>
                <a:srgbClr val="FFFF00"/>
              </a:solidFill>
            </a:endParaRPr>
          </a:p>
          <a:p>
            <a:pPr marL="0" lvl="0" indent="0" algn="l">
              <a:buNone/>
            </a:pPr>
            <a:r>
              <a:rPr lang="en-US" sz="1800" i="1" dirty="0" smtClean="0">
                <a:solidFill>
                  <a:srgbClr val="FFFF00"/>
                </a:solidFill>
              </a:rPr>
              <a:t>World’s </a:t>
            </a:r>
            <a:r>
              <a:rPr lang="en-US" sz="1800" i="1" dirty="0" smtClean="0">
                <a:solidFill>
                  <a:srgbClr val="FFFF00"/>
                </a:solidFill>
              </a:rPr>
              <a:t>Columbian Exposition  of 1893 from the Field Museum</a:t>
            </a:r>
            <a:r>
              <a:rPr lang="en-US" sz="1800" dirty="0" smtClean="0">
                <a:solidFill>
                  <a:srgbClr val="FFFF00"/>
                </a:solidFill>
              </a:rPr>
              <a:t>. </a:t>
            </a:r>
            <a:r>
              <a:rPr lang="en-US" sz="1800" dirty="0" smtClean="0">
                <a:solidFill>
                  <a:srgbClr val="FFFF00"/>
                </a:solidFill>
              </a:rPr>
              <a:t>Online image. From </a:t>
            </a:r>
            <a:r>
              <a:rPr lang="en-US" sz="1800" dirty="0" smtClean="0">
                <a:solidFill>
                  <a:srgbClr val="FFFF00"/>
                </a:solidFill>
              </a:rPr>
              <a:t>the Illinois Digital Archives. http://www.idaillinois.org/cdm4/browse.php?CISOROOT=/fmnh (accessed 21 Jul 2009</a:t>
            </a:r>
            <a:r>
              <a:rPr lang="en-US" sz="1800" dirty="0" smtClean="0">
                <a:solidFill>
                  <a:srgbClr val="FFFF00"/>
                </a:solidFill>
              </a:rPr>
              <a:t>).</a:t>
            </a:r>
          </a:p>
          <a:p>
            <a:pPr marL="0" indent="0">
              <a:buNone/>
            </a:pPr>
            <a:endParaRPr lang="en-US" dirty="0">
              <a:solidFill>
                <a:srgbClr val="FFFF0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n-US" sz="1600" dirty="0" smtClean="0">
                <a:solidFill>
                  <a:srgbClr val="FFFF00"/>
                </a:solidFill>
              </a:rPr>
              <a:t>Jackson, William Henry. </a:t>
            </a:r>
            <a:r>
              <a:rPr lang="en-US" sz="1600" i="1" dirty="0" smtClean="0">
                <a:solidFill>
                  <a:srgbClr val="FFFF00"/>
                </a:solidFill>
              </a:rPr>
              <a:t>Ferris Wheel</a:t>
            </a:r>
            <a:r>
              <a:rPr lang="en-US" sz="1600" dirty="0" smtClean="0">
                <a:solidFill>
                  <a:srgbClr val="FFFF00"/>
                </a:solidFill>
              </a:rPr>
              <a:t>. </a:t>
            </a:r>
            <a:r>
              <a:rPr lang="en-US" sz="1600" dirty="0" smtClean="0">
                <a:solidFill>
                  <a:srgbClr val="FFFF00"/>
                </a:solidFill>
              </a:rPr>
              <a:t>Online image. </a:t>
            </a:r>
            <a:r>
              <a:rPr lang="en-US" sz="1600" dirty="0" smtClean="0">
                <a:solidFill>
                  <a:srgbClr val="FFFF00"/>
                </a:solidFill>
              </a:rPr>
              <a:t>Chicago: White City Photographs, 1893. From </a:t>
            </a:r>
            <a:r>
              <a:rPr lang="en-US" sz="1600" dirty="0" smtClean="0">
                <a:solidFill>
                  <a:srgbClr val="FFFF00"/>
                </a:solidFill>
              </a:rPr>
              <a:t>the Illinois Digital </a:t>
            </a:r>
            <a:r>
              <a:rPr lang="en-US" sz="1600" dirty="0" smtClean="0">
                <a:solidFill>
                  <a:srgbClr val="FFFF00"/>
                </a:solidFill>
              </a:rPr>
              <a:t>Archives: </a:t>
            </a:r>
            <a:r>
              <a:rPr lang="en-US" sz="1600" i="1" dirty="0" smtClean="0">
                <a:solidFill>
                  <a:srgbClr val="FFFF00"/>
                </a:solidFill>
              </a:rPr>
              <a:t>World’s Columbian Exposition  of 1893 from the Field </a:t>
            </a:r>
            <a:r>
              <a:rPr lang="en-US" sz="1600" i="1" dirty="0" smtClean="0">
                <a:solidFill>
                  <a:srgbClr val="FFFF00"/>
                </a:solidFill>
              </a:rPr>
              <a:t>Museum</a:t>
            </a:r>
            <a:r>
              <a:rPr lang="en-US" sz="1600" dirty="0" smtClean="0">
                <a:solidFill>
                  <a:srgbClr val="FFFF00"/>
                </a:solidFill>
              </a:rPr>
              <a:t>. </a:t>
            </a:r>
            <a:r>
              <a:rPr lang="en-US" sz="1200" dirty="0" smtClean="0">
                <a:solidFill>
                  <a:srgbClr val="FFFF00"/>
                </a:solidFill>
              </a:rPr>
              <a:t>http://www.idaillinois.org/cdm4/item_viewer.php?CISOROOT=/</a:t>
            </a:r>
            <a:r>
              <a:rPr lang="en-US" sz="1200" dirty="0" smtClean="0">
                <a:solidFill>
                  <a:srgbClr val="FFFF00"/>
                </a:solidFill>
              </a:rPr>
              <a:t>fmnh&amp;CISOPTR=819&amp;CISOBOX=1&amp;REC=6 </a:t>
            </a:r>
            <a:r>
              <a:rPr lang="en-US" sz="1600" dirty="0" smtClean="0">
                <a:solidFill>
                  <a:srgbClr val="FFFF00"/>
                </a:solidFill>
              </a:rPr>
              <a:t>(</a:t>
            </a:r>
            <a:r>
              <a:rPr lang="en-US" sz="1600" dirty="0" smtClean="0">
                <a:solidFill>
                  <a:srgbClr val="FFFF00"/>
                </a:solidFill>
              </a:rPr>
              <a:t>accessed 21 Jul 2009</a:t>
            </a:r>
            <a:r>
              <a:rPr lang="en-US" sz="1600" dirty="0" smtClean="0">
                <a:solidFill>
                  <a:srgbClr val="FFFF00"/>
                </a:solidFill>
              </a:rPr>
              <a:t>).</a:t>
            </a:r>
            <a:endParaRPr lang="en-US" sz="1600" dirty="0">
              <a:solidFill>
                <a:srgbClr val="FFFF00"/>
              </a:solidFill>
            </a:endParaRPr>
          </a:p>
        </p:txBody>
      </p:sp>
      <p:pic>
        <p:nvPicPr>
          <p:cNvPr id="6" name="Content Placeholder 5" descr="ferris93.jpg"/>
          <p:cNvPicPr>
            <a:picLocks noGrp="1" noChangeAspect="1"/>
          </p:cNvPicPr>
          <p:nvPr>
            <p:ph sz="half" idx="1"/>
          </p:nvPr>
        </p:nvPicPr>
        <p:blipFill>
          <a:blip r:embed="rId3" cstate="print"/>
          <a:stretch>
            <a:fillRect/>
          </a:stretch>
        </p:blipFill>
        <p:spPr>
          <a:xfrm>
            <a:off x="533400" y="1600200"/>
            <a:ext cx="4024756" cy="5105400"/>
          </a:xfrm>
        </p:spPr>
      </p:pic>
      <p:pic>
        <p:nvPicPr>
          <p:cNvPr id="5" name="Content Placeholder 4" descr="ferris93.png"/>
          <p:cNvPicPr>
            <a:picLocks noGrp="1" noChangeAspect="1"/>
          </p:cNvPicPr>
          <p:nvPr>
            <p:ph sz="half" idx="2"/>
          </p:nvPr>
        </p:nvPicPr>
        <p:blipFill>
          <a:blip r:embed="rId4" cstate="print"/>
          <a:stretch>
            <a:fillRect/>
          </a:stretch>
        </p:blipFill>
        <p:spPr>
          <a:xfrm>
            <a:off x="4724400" y="1600200"/>
            <a:ext cx="3956590" cy="5117286"/>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Activity #4</a:t>
            </a:r>
            <a:br>
              <a:rPr lang="en-US" dirty="0" smtClean="0"/>
            </a:br>
            <a:r>
              <a:rPr lang="en-US" sz="3600" dirty="0" smtClean="0">
                <a:solidFill>
                  <a:schemeClr val="accent6">
                    <a:lumMod val="60000"/>
                    <a:lumOff val="40000"/>
                  </a:schemeClr>
                </a:solidFill>
              </a:rPr>
              <a:t>Portraying the Fairs</a:t>
            </a:r>
            <a:endParaRPr lang="en-US" dirty="0">
              <a:solidFill>
                <a:schemeClr val="accent6">
                  <a:lumMod val="60000"/>
                  <a:lumOff val="40000"/>
                </a:schemeClr>
              </a:solidFill>
            </a:endParaRPr>
          </a:p>
        </p:txBody>
      </p:sp>
      <p:sp>
        <p:nvSpPr>
          <p:cNvPr id="3" name="Content Placeholder 2"/>
          <p:cNvSpPr>
            <a:spLocks noGrp="1"/>
          </p:cNvSpPr>
          <p:nvPr>
            <p:ph idx="1"/>
          </p:nvPr>
        </p:nvSpPr>
        <p:spPr/>
        <p:txBody>
          <a:bodyPr>
            <a:normAutofit lnSpcReduction="10000"/>
          </a:bodyPr>
          <a:lstStyle/>
          <a:p>
            <a:pPr marL="0" indent="0">
              <a:buNone/>
            </a:pPr>
            <a:r>
              <a:rPr lang="en-US" dirty="0" smtClean="0"/>
              <a:t>In activity #4, you will gather information from “birds-eye views” of each fair.  Use a KWL worksheet to collect this information.  </a:t>
            </a:r>
          </a:p>
          <a:p>
            <a:pPr marL="0" indent="0">
              <a:buNone/>
            </a:pPr>
            <a:endParaRPr lang="en-US" dirty="0" smtClean="0"/>
          </a:p>
          <a:p>
            <a:pPr marL="0" indent="0">
              <a:buNone/>
            </a:pPr>
            <a:r>
              <a:rPr lang="en-US" dirty="0" smtClean="0"/>
              <a:t>Examples of how to complete each activity will not be provided from this point on … showcase what you have learned!</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562600"/>
            <a:ext cx="8534400" cy="566738"/>
          </a:xfrm>
        </p:spPr>
        <p:txBody>
          <a:bodyPr/>
          <a:lstStyle/>
          <a:p>
            <a:pPr algn="ctr"/>
            <a:r>
              <a:rPr lang="en-US" dirty="0" smtClean="0">
                <a:solidFill>
                  <a:schemeClr val="accent6">
                    <a:lumMod val="60000"/>
                    <a:lumOff val="40000"/>
                  </a:schemeClr>
                </a:solidFill>
              </a:rPr>
              <a:t>The Sandwich Fairgrounds</a:t>
            </a:r>
            <a:endParaRPr lang="en-US" dirty="0">
              <a:solidFill>
                <a:schemeClr val="accent6">
                  <a:lumMod val="60000"/>
                  <a:lumOff val="40000"/>
                </a:schemeClr>
              </a:solidFill>
            </a:endParaRPr>
          </a:p>
        </p:txBody>
      </p:sp>
      <p:pic>
        <p:nvPicPr>
          <p:cNvPr id="5" name="Picture Placeholder 4" descr="1893_gplan.jpg"/>
          <p:cNvPicPr>
            <a:picLocks noGrp="1" noChangeAspect="1"/>
          </p:cNvPicPr>
          <p:nvPr>
            <p:ph type="pic" idx="1"/>
          </p:nvPr>
        </p:nvPicPr>
        <p:blipFill>
          <a:blip r:embed="rId3" cstate="print"/>
          <a:stretch>
            <a:fillRect/>
          </a:stretch>
        </p:blipFill>
        <p:spPr>
          <a:xfrm>
            <a:off x="130953" y="457200"/>
            <a:ext cx="8882094" cy="4953000"/>
          </a:xfrm>
        </p:spPr>
      </p:pic>
      <p:sp>
        <p:nvSpPr>
          <p:cNvPr id="4" name="Text Placeholder 3"/>
          <p:cNvSpPr>
            <a:spLocks noGrp="1"/>
          </p:cNvSpPr>
          <p:nvPr>
            <p:ph type="body" sz="half" idx="2"/>
          </p:nvPr>
        </p:nvSpPr>
        <p:spPr>
          <a:xfrm>
            <a:off x="228600" y="6172200"/>
            <a:ext cx="8686800" cy="457200"/>
          </a:xfrm>
        </p:spPr>
        <p:txBody>
          <a:bodyPr>
            <a:normAutofit/>
          </a:bodyPr>
          <a:lstStyle/>
          <a:p>
            <a:pPr algn="ctr"/>
            <a:r>
              <a:rPr lang="en-US" sz="1200" i="1" dirty="0" smtClean="0">
                <a:solidFill>
                  <a:srgbClr val="FFFF00"/>
                </a:solidFill>
              </a:rPr>
              <a:t>Sandwich, IL</a:t>
            </a:r>
            <a:r>
              <a:rPr lang="en-US" sz="1200" dirty="0" smtClean="0">
                <a:solidFill>
                  <a:srgbClr val="FFFF00"/>
                </a:solidFill>
              </a:rPr>
              <a:t>.  Google Earth. 41°38’53.89”N</a:t>
            </a:r>
            <a:r>
              <a:rPr lang="en-US" sz="1200" dirty="0" smtClean="0">
                <a:solidFill>
                  <a:srgbClr val="FFFF00"/>
                </a:solidFill>
              </a:rPr>
              <a:t> </a:t>
            </a:r>
            <a:r>
              <a:rPr lang="en-US" sz="1200" dirty="0" smtClean="0">
                <a:solidFill>
                  <a:srgbClr val="FFFF00"/>
                </a:solidFill>
              </a:rPr>
              <a:t>88°38’33.16”W. (accessed 21 Jul 2009).</a:t>
            </a:r>
            <a:endParaRPr lang="en-US" sz="1200" i="1" dirty="0">
              <a:solidFill>
                <a:srgbClr val="FFFF0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562600"/>
            <a:ext cx="8534400" cy="566738"/>
          </a:xfrm>
        </p:spPr>
        <p:txBody>
          <a:bodyPr/>
          <a:lstStyle/>
          <a:p>
            <a:pPr algn="ctr"/>
            <a:r>
              <a:rPr lang="en-US" dirty="0" smtClean="0">
                <a:solidFill>
                  <a:schemeClr val="accent6">
                    <a:lumMod val="60000"/>
                    <a:lumOff val="40000"/>
                  </a:schemeClr>
                </a:solidFill>
              </a:rPr>
              <a:t>The 1893 World’s Columbian Exposition</a:t>
            </a:r>
            <a:endParaRPr lang="en-US" dirty="0">
              <a:solidFill>
                <a:schemeClr val="accent6">
                  <a:lumMod val="60000"/>
                  <a:lumOff val="40000"/>
                </a:schemeClr>
              </a:solidFill>
            </a:endParaRPr>
          </a:p>
        </p:txBody>
      </p:sp>
      <p:pic>
        <p:nvPicPr>
          <p:cNvPr id="5" name="Picture Placeholder 4" descr="1893_gplan.jpg"/>
          <p:cNvPicPr>
            <a:picLocks noGrp="1" noChangeAspect="1"/>
          </p:cNvPicPr>
          <p:nvPr>
            <p:ph type="pic" idx="1"/>
          </p:nvPr>
        </p:nvPicPr>
        <p:blipFill>
          <a:blip r:embed="rId3" cstate="print"/>
          <a:stretch>
            <a:fillRect/>
          </a:stretch>
        </p:blipFill>
        <p:spPr>
          <a:xfrm>
            <a:off x="909156" y="152401"/>
            <a:ext cx="7325689" cy="5554644"/>
          </a:xfrm>
        </p:spPr>
      </p:pic>
      <p:sp>
        <p:nvSpPr>
          <p:cNvPr id="4" name="Text Placeholder 3"/>
          <p:cNvSpPr>
            <a:spLocks noGrp="1"/>
          </p:cNvSpPr>
          <p:nvPr>
            <p:ph type="body" sz="half" idx="2"/>
          </p:nvPr>
        </p:nvSpPr>
        <p:spPr>
          <a:xfrm>
            <a:off x="228600" y="6172200"/>
            <a:ext cx="8686800" cy="457200"/>
          </a:xfrm>
        </p:spPr>
        <p:txBody>
          <a:bodyPr>
            <a:noAutofit/>
          </a:bodyPr>
          <a:lstStyle/>
          <a:p>
            <a:r>
              <a:rPr lang="en-US" sz="1200" i="1" dirty="0" smtClean="0">
                <a:solidFill>
                  <a:srgbClr val="FFFF00"/>
                </a:solidFill>
              </a:rPr>
              <a:t>Bird's eye view of the World's Columbian Exposition, Chicago, 1893</a:t>
            </a:r>
            <a:r>
              <a:rPr lang="en-US" sz="1200" dirty="0" smtClean="0">
                <a:solidFill>
                  <a:srgbClr val="FFFF00"/>
                </a:solidFill>
              </a:rPr>
              <a:t>. Map. Rand </a:t>
            </a:r>
            <a:r>
              <a:rPr lang="en-US" sz="1200" dirty="0" smtClean="0">
                <a:solidFill>
                  <a:srgbClr val="FFFF00"/>
                </a:solidFill>
              </a:rPr>
              <a:t>M</a:t>
            </a:r>
            <a:r>
              <a:rPr lang="en-US" sz="1200" dirty="0" smtClean="0">
                <a:solidFill>
                  <a:srgbClr val="FFFF00"/>
                </a:solidFill>
              </a:rPr>
              <a:t>cNally and Company, 1893. </a:t>
            </a:r>
            <a:r>
              <a:rPr lang="en-US" sz="1200" dirty="0" smtClean="0">
                <a:solidFill>
                  <a:srgbClr val="FFFF00"/>
                </a:solidFill>
              </a:rPr>
              <a:t>From Library of Congress, </a:t>
            </a:r>
            <a:r>
              <a:rPr lang="en-US" sz="1200" i="1" dirty="0" smtClean="0">
                <a:solidFill>
                  <a:srgbClr val="FFFF00"/>
                </a:solidFill>
              </a:rPr>
              <a:t>Panoramic Maps 1847-1929</a:t>
            </a:r>
            <a:r>
              <a:rPr lang="en-US" sz="1200" dirty="0" smtClean="0">
                <a:solidFill>
                  <a:srgbClr val="FFFF00"/>
                </a:solidFill>
              </a:rPr>
              <a:t>. </a:t>
            </a:r>
            <a:r>
              <a:rPr lang="en-US" sz="1200" dirty="0" smtClean="0">
                <a:solidFill>
                  <a:srgbClr val="FFFF00"/>
                </a:solidFill>
              </a:rPr>
              <a:t>http://hdl.loc.gov/loc.gmd/g4104c.pm001522</a:t>
            </a:r>
            <a:r>
              <a:rPr lang="en-US" sz="1200" dirty="0" smtClean="0">
                <a:solidFill>
                  <a:srgbClr val="FFFF00"/>
                </a:solidFill>
              </a:rPr>
              <a:t> </a:t>
            </a:r>
            <a:br>
              <a:rPr lang="en-US" sz="1200" dirty="0" smtClean="0">
                <a:solidFill>
                  <a:srgbClr val="FFFF00"/>
                </a:solidFill>
              </a:rPr>
            </a:br>
            <a:r>
              <a:rPr lang="en-US" sz="1200" dirty="0" smtClean="0">
                <a:solidFill>
                  <a:srgbClr val="FFFF00"/>
                </a:solidFill>
              </a:rPr>
              <a:t>(</a:t>
            </a:r>
            <a:r>
              <a:rPr lang="en-US" sz="1200" dirty="0" smtClean="0">
                <a:solidFill>
                  <a:srgbClr val="FFFF00"/>
                </a:solidFill>
              </a:rPr>
              <a:t>accessed </a:t>
            </a:r>
            <a:r>
              <a:rPr lang="en-US" sz="1200" dirty="0" smtClean="0">
                <a:solidFill>
                  <a:srgbClr val="FFFF00"/>
                </a:solidFill>
              </a:rPr>
              <a:t>21 </a:t>
            </a:r>
            <a:r>
              <a:rPr lang="en-US" sz="1200" dirty="0" smtClean="0">
                <a:solidFill>
                  <a:srgbClr val="FFFF00"/>
                </a:solidFill>
              </a:rPr>
              <a:t>Jul 2009).</a:t>
            </a:r>
            <a:endParaRPr lang="en-US" sz="1200" dirty="0">
              <a:solidFill>
                <a:srgbClr val="FFFF0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Activity #5</a:t>
            </a:r>
            <a:br>
              <a:rPr lang="en-US" dirty="0" smtClean="0"/>
            </a:br>
            <a:r>
              <a:rPr lang="en-US" sz="3600" dirty="0" smtClean="0">
                <a:solidFill>
                  <a:schemeClr val="accent6">
                    <a:lumMod val="60000"/>
                    <a:lumOff val="40000"/>
                  </a:schemeClr>
                </a:solidFill>
              </a:rPr>
              <a:t>The Legacy of the World’s Fair</a:t>
            </a:r>
            <a:endParaRPr lang="en-US" dirty="0">
              <a:solidFill>
                <a:schemeClr val="accent6">
                  <a:lumMod val="60000"/>
                  <a:lumOff val="40000"/>
                </a:schemeClr>
              </a:solidFill>
            </a:endParaRPr>
          </a:p>
        </p:txBody>
      </p:sp>
      <p:sp>
        <p:nvSpPr>
          <p:cNvPr id="3" name="Content Placeholder 2"/>
          <p:cNvSpPr>
            <a:spLocks noGrp="1"/>
          </p:cNvSpPr>
          <p:nvPr>
            <p:ph idx="1"/>
          </p:nvPr>
        </p:nvSpPr>
        <p:spPr/>
        <p:txBody>
          <a:bodyPr>
            <a:normAutofit/>
          </a:bodyPr>
          <a:lstStyle/>
          <a:p>
            <a:pPr marL="0" indent="0">
              <a:buNone/>
            </a:pPr>
            <a:r>
              <a:rPr lang="en-US" dirty="0" smtClean="0"/>
              <a:t>For this activity, you will be analyzing two different floor plans.  The first is of the Palace of Fine Arts from the 1893 Fair and the second is of the same building as it is known in 2009, the Museum of Science and Industry.  Use a Venn Diagram to organize your thoughts as you compare and contrast these floor plans.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buNone/>
            </a:pPr>
            <a:r>
              <a:rPr lang="en-US" dirty="0" smtClean="0"/>
              <a:t>For this project, you will be conducting Internet-based research to locate primary sources that help you to better understand the impact that a fair has on </a:t>
            </a:r>
            <a:r>
              <a:rPr lang="en-US" dirty="0" smtClean="0"/>
              <a:t>its visitors.  </a:t>
            </a:r>
            <a:r>
              <a:rPr lang="en-US" dirty="0" smtClean="0"/>
              <a:t>You will be focusing on two familiar fairs:</a:t>
            </a:r>
          </a:p>
          <a:p>
            <a:pPr marL="914400" lvl="1" indent="-514350">
              <a:buFont typeface="+mj-lt"/>
              <a:buAutoNum type="arabicPeriod"/>
            </a:pPr>
            <a:r>
              <a:rPr lang="en-US" dirty="0" smtClean="0">
                <a:solidFill>
                  <a:schemeClr val="accent6">
                    <a:lumMod val="60000"/>
                    <a:lumOff val="40000"/>
                  </a:schemeClr>
                </a:solidFill>
              </a:rPr>
              <a:t>1893 World’s Columbian Exposition</a:t>
            </a:r>
          </a:p>
          <a:p>
            <a:pPr marL="914400" lvl="1" indent="-514350">
              <a:buFont typeface="+mj-lt"/>
              <a:buAutoNum type="arabicPeriod"/>
            </a:pPr>
            <a:r>
              <a:rPr lang="en-US" dirty="0" smtClean="0">
                <a:solidFill>
                  <a:schemeClr val="accent6">
                    <a:lumMod val="60000"/>
                    <a:lumOff val="40000"/>
                  </a:schemeClr>
                </a:solidFill>
              </a:rPr>
              <a:t>The Sandwich Fair</a:t>
            </a:r>
            <a:endParaRPr lang="en-US" dirty="0">
              <a:solidFill>
                <a:schemeClr val="accent6">
                  <a:lumMod val="60000"/>
                  <a:lumOff val="40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0073020.jpg"/>
          <p:cNvPicPr>
            <a:picLocks noGrp="1" noChangeAspect="1"/>
          </p:cNvPicPr>
          <p:nvPr>
            <p:ph sz="half" idx="1"/>
          </p:nvPr>
        </p:nvPicPr>
        <p:blipFill>
          <a:blip r:embed="rId3" cstate="print"/>
          <a:stretch>
            <a:fillRect/>
          </a:stretch>
        </p:blipFill>
        <p:spPr>
          <a:xfrm>
            <a:off x="457200" y="2059781"/>
            <a:ext cx="4038600" cy="2692400"/>
          </a:xfrm>
        </p:spPr>
      </p:pic>
      <p:pic>
        <p:nvPicPr>
          <p:cNvPr id="9" name="Content Placeholder 8" descr="0073021.jpg"/>
          <p:cNvPicPr>
            <a:picLocks noGrp="1" noChangeAspect="1"/>
          </p:cNvPicPr>
          <p:nvPr>
            <p:ph sz="half" idx="2"/>
          </p:nvPr>
        </p:nvPicPr>
        <p:blipFill>
          <a:blip r:embed="rId4" cstate="print"/>
          <a:stretch>
            <a:fillRect/>
          </a:stretch>
        </p:blipFill>
        <p:spPr>
          <a:xfrm>
            <a:off x="4648200" y="2059781"/>
            <a:ext cx="4038600" cy="2692400"/>
          </a:xfrm>
        </p:spPr>
      </p:pic>
      <p:sp>
        <p:nvSpPr>
          <p:cNvPr id="5" name="Title 1"/>
          <p:cNvSpPr>
            <a:spLocks noGrp="1"/>
          </p:cNvSpPr>
          <p:nvPr>
            <p:ph type="title"/>
          </p:nvPr>
        </p:nvSpPr>
        <p:spPr>
          <a:xfrm>
            <a:off x="457200" y="274638"/>
            <a:ext cx="8229600" cy="1143000"/>
          </a:xfrm>
        </p:spPr>
        <p:txBody>
          <a:bodyPr/>
          <a:lstStyle/>
          <a:p>
            <a:r>
              <a:rPr lang="en-US" dirty="0" smtClean="0"/>
              <a:t>The Palace of Fine Arts</a:t>
            </a:r>
            <a:endParaRPr lang="en-US" dirty="0"/>
          </a:p>
        </p:txBody>
      </p:sp>
      <p:sp>
        <p:nvSpPr>
          <p:cNvPr id="6" name="Title 1"/>
          <p:cNvSpPr txBox="1">
            <a:spLocks/>
          </p:cNvSpPr>
          <p:nvPr/>
        </p:nvSpPr>
        <p:spPr>
          <a:xfrm>
            <a:off x="457200" y="4876800"/>
            <a:ext cx="4038600" cy="1143000"/>
          </a:xfrm>
          <a:prstGeom prst="rect">
            <a:avLst/>
          </a:prstGeom>
        </p:spPr>
        <p:txBody>
          <a:bodyPr vert="horz" lIns="91440" tIns="45720" rIns="91440" bIns="45720" rtlCol="0" anchor="ctr">
            <a:noAutofit/>
          </a:bodyPr>
          <a:lstStyle/>
          <a:p>
            <a:pPr lvl="0" algn="ctr">
              <a:spcBef>
                <a:spcPct val="0"/>
              </a:spcBef>
            </a:pPr>
            <a:r>
              <a:rPr kumimoji="0" lang="en-US" sz="1200" b="0" i="1" u="none" strike="noStrike" kern="1200" cap="none" spc="0" normalizeH="0" baseline="0" noProof="0" dirty="0" smtClean="0">
                <a:ln>
                  <a:noFill/>
                </a:ln>
                <a:solidFill>
                  <a:srgbClr val="FFFF00"/>
                </a:solidFill>
                <a:effectLst/>
                <a:uLnTx/>
                <a:uFillTx/>
                <a:latin typeface="Arial Rounded MT Bold" pitchFamily="34" charset="0"/>
                <a:ea typeface="+mj-ea"/>
                <a:cs typeface="+mj-cs"/>
              </a:rPr>
              <a:t>The Art Palace</a:t>
            </a:r>
            <a:r>
              <a:rPr kumimoji="0" lang="en-US" sz="1200" b="0" i="1" u="none" strike="noStrike" kern="1200" cap="none" spc="0" normalizeH="0" noProof="0" dirty="0" smtClean="0">
                <a:ln>
                  <a:noFill/>
                </a:ln>
                <a:solidFill>
                  <a:srgbClr val="FFFF00"/>
                </a:solidFill>
                <a:effectLst/>
                <a:uLnTx/>
                <a:uFillTx/>
                <a:latin typeface="Arial Rounded MT Bold" pitchFamily="34" charset="0"/>
                <a:ea typeface="+mj-ea"/>
                <a:cs typeface="+mj-cs"/>
              </a:rPr>
              <a:t> – Ground Floor Plan</a:t>
            </a:r>
            <a:r>
              <a:rPr kumimoji="0" lang="en-US" sz="1200" b="0" i="0" u="none" strike="noStrike" kern="1200" cap="none" spc="0" normalizeH="0" baseline="0" noProof="0" dirty="0" smtClean="0">
                <a:ln>
                  <a:noFill/>
                </a:ln>
                <a:solidFill>
                  <a:srgbClr val="FFFF00"/>
                </a:solidFill>
                <a:effectLst/>
                <a:uLnTx/>
                <a:uFillTx/>
                <a:latin typeface="Arial Rounded MT Bold" pitchFamily="34" charset="0"/>
                <a:ea typeface="+mj-ea"/>
                <a:cs typeface="+mj-cs"/>
              </a:rPr>
              <a:t>. Online image. Chicago: Illinois Institute of Technology, 1999. From the Paul V. Galvan Library Digital History Collection: </a:t>
            </a:r>
            <a:r>
              <a:rPr kumimoji="0" lang="en-US" sz="1200" b="0" i="1" u="none" strike="noStrike" kern="1200" cap="none" spc="0" normalizeH="0" baseline="0" noProof="0" dirty="0" smtClean="0">
                <a:ln>
                  <a:noFill/>
                </a:ln>
                <a:solidFill>
                  <a:srgbClr val="FFFF00"/>
                </a:solidFill>
                <a:effectLst/>
                <a:uLnTx/>
                <a:uFillTx/>
                <a:latin typeface="Arial Rounded MT Bold" pitchFamily="34" charset="0"/>
                <a:ea typeface="+mj-ea"/>
                <a:cs typeface="+mj-cs"/>
              </a:rPr>
              <a:t>World’s Columbian Exposition  of 1893</a:t>
            </a:r>
            <a:r>
              <a:rPr kumimoji="0" lang="en-US" sz="1200" b="0" i="0" u="none" strike="noStrike" kern="1200" cap="none" spc="0" normalizeH="0" baseline="0" noProof="0" dirty="0" smtClean="0">
                <a:ln>
                  <a:noFill/>
                </a:ln>
                <a:solidFill>
                  <a:srgbClr val="FFFF00"/>
                </a:solidFill>
                <a:effectLst/>
                <a:uLnTx/>
                <a:uFillTx/>
                <a:latin typeface="Arial Rounded MT Bold" pitchFamily="34" charset="0"/>
                <a:ea typeface="+mj-ea"/>
                <a:cs typeface="+mj-cs"/>
              </a:rPr>
              <a:t>. </a:t>
            </a:r>
            <a:r>
              <a:rPr lang="en-US" sz="1200" dirty="0" smtClean="0">
                <a:solidFill>
                  <a:srgbClr val="FFFF00"/>
                </a:solidFill>
                <a:latin typeface="Arial Rounded MT Bold" pitchFamily="34" charset="0"/>
                <a:ea typeface="+mj-ea"/>
                <a:cs typeface="+mj-cs"/>
              </a:rPr>
              <a:t>http://</a:t>
            </a:r>
            <a:r>
              <a:rPr lang="en-US" sz="1200" dirty="0" smtClean="0">
                <a:solidFill>
                  <a:srgbClr val="FFFF00"/>
                </a:solidFill>
                <a:latin typeface="Arial Rounded MT Bold" pitchFamily="34" charset="0"/>
                <a:ea typeface="+mj-ea"/>
                <a:cs typeface="+mj-cs"/>
              </a:rPr>
              <a:t>columbus.gl.iit.edu/od/0074020.html </a:t>
            </a:r>
            <a:r>
              <a:rPr kumimoji="0" lang="en-US" sz="1200" b="0" i="0" u="none" strike="noStrike" kern="1200" cap="none" spc="0" normalizeH="0" baseline="0" noProof="0" dirty="0" smtClean="0">
                <a:ln>
                  <a:noFill/>
                </a:ln>
                <a:solidFill>
                  <a:srgbClr val="FFFF00"/>
                </a:solidFill>
                <a:effectLst/>
                <a:uLnTx/>
                <a:uFillTx/>
                <a:latin typeface="Arial Rounded MT Bold" pitchFamily="34" charset="0"/>
                <a:ea typeface="+mj-ea"/>
                <a:cs typeface="+mj-cs"/>
              </a:rPr>
              <a:t>(accessed 21 Jul 2009).</a:t>
            </a:r>
            <a:endParaRPr kumimoji="0" lang="en-US" sz="1200" b="0" i="0" u="none" strike="noStrike" kern="1200" cap="none" spc="0" normalizeH="0" baseline="0" noProof="0" dirty="0">
              <a:ln>
                <a:noFill/>
              </a:ln>
              <a:solidFill>
                <a:srgbClr val="FFFF00"/>
              </a:solidFill>
              <a:effectLst/>
              <a:uLnTx/>
              <a:uFillTx/>
              <a:latin typeface="Arial Rounded MT Bold" pitchFamily="34" charset="0"/>
              <a:ea typeface="+mj-ea"/>
              <a:cs typeface="+mj-cs"/>
            </a:endParaRPr>
          </a:p>
        </p:txBody>
      </p:sp>
      <p:sp>
        <p:nvSpPr>
          <p:cNvPr id="7" name="Title 1"/>
          <p:cNvSpPr txBox="1">
            <a:spLocks/>
          </p:cNvSpPr>
          <p:nvPr/>
        </p:nvSpPr>
        <p:spPr>
          <a:xfrm>
            <a:off x="4648200" y="4876800"/>
            <a:ext cx="4038600" cy="1143000"/>
          </a:xfrm>
          <a:prstGeom prst="rect">
            <a:avLst/>
          </a:prstGeom>
        </p:spPr>
        <p:txBody>
          <a:bodyPr vert="horz" lIns="91440" tIns="45720" rIns="91440" bIns="45720" rtlCol="0" anchor="ctr">
            <a:noAutofit/>
          </a:bodyPr>
          <a:lstStyle/>
          <a:p>
            <a:pPr lvl="0" algn="ctr">
              <a:spcBef>
                <a:spcPct val="0"/>
              </a:spcBef>
            </a:pPr>
            <a:r>
              <a:rPr kumimoji="0" lang="en-US" sz="1200" b="0" i="1" u="none" strike="noStrike" kern="1200" cap="none" spc="0" normalizeH="0" baseline="0" noProof="0" dirty="0" smtClean="0">
                <a:ln>
                  <a:noFill/>
                </a:ln>
                <a:solidFill>
                  <a:srgbClr val="FFFF00"/>
                </a:solidFill>
                <a:effectLst/>
                <a:uLnTx/>
                <a:uFillTx/>
                <a:latin typeface="Arial Rounded MT Bold" pitchFamily="34" charset="0"/>
                <a:ea typeface="+mj-ea"/>
                <a:cs typeface="+mj-cs"/>
              </a:rPr>
              <a:t>The Art Palace</a:t>
            </a:r>
            <a:r>
              <a:rPr kumimoji="0" lang="en-US" sz="1200" b="0" i="1" u="none" strike="noStrike" kern="1200" cap="none" spc="0" normalizeH="0" noProof="0" dirty="0" smtClean="0">
                <a:ln>
                  <a:noFill/>
                </a:ln>
                <a:solidFill>
                  <a:srgbClr val="FFFF00"/>
                </a:solidFill>
                <a:effectLst/>
                <a:uLnTx/>
                <a:uFillTx/>
                <a:latin typeface="Arial Rounded MT Bold" pitchFamily="34" charset="0"/>
                <a:ea typeface="+mj-ea"/>
                <a:cs typeface="+mj-cs"/>
              </a:rPr>
              <a:t> – Upper Gallery Plan</a:t>
            </a:r>
            <a:r>
              <a:rPr kumimoji="0" lang="en-US" sz="1200" b="0" i="0" u="none" strike="noStrike" kern="1200" cap="none" spc="0" normalizeH="0" baseline="0" noProof="0" dirty="0" smtClean="0">
                <a:ln>
                  <a:noFill/>
                </a:ln>
                <a:solidFill>
                  <a:srgbClr val="FFFF00"/>
                </a:solidFill>
                <a:effectLst/>
                <a:uLnTx/>
                <a:uFillTx/>
                <a:latin typeface="Arial Rounded MT Bold" pitchFamily="34" charset="0"/>
                <a:ea typeface="+mj-ea"/>
                <a:cs typeface="+mj-cs"/>
              </a:rPr>
              <a:t>. Online image. Chicago: Illinois Institute of Technology, 1999. From the Paul V. Galvan Library Digital History Collection: </a:t>
            </a:r>
            <a:r>
              <a:rPr kumimoji="0" lang="en-US" sz="1200" b="0" i="1" u="none" strike="noStrike" kern="1200" cap="none" spc="0" normalizeH="0" baseline="0" noProof="0" dirty="0" smtClean="0">
                <a:ln>
                  <a:noFill/>
                </a:ln>
                <a:solidFill>
                  <a:srgbClr val="FFFF00"/>
                </a:solidFill>
                <a:effectLst/>
                <a:uLnTx/>
                <a:uFillTx/>
                <a:latin typeface="Arial Rounded MT Bold" pitchFamily="34" charset="0"/>
                <a:ea typeface="+mj-ea"/>
                <a:cs typeface="+mj-cs"/>
              </a:rPr>
              <a:t>World’s Columbian Exposition  of 1893</a:t>
            </a:r>
            <a:r>
              <a:rPr kumimoji="0" lang="en-US" sz="1200" b="0" i="0" u="none" strike="noStrike" kern="1200" cap="none" spc="0" normalizeH="0" baseline="0" noProof="0" dirty="0" smtClean="0">
                <a:ln>
                  <a:noFill/>
                </a:ln>
                <a:solidFill>
                  <a:srgbClr val="FFFF00"/>
                </a:solidFill>
                <a:effectLst/>
                <a:uLnTx/>
                <a:uFillTx/>
                <a:latin typeface="Arial Rounded MT Bold" pitchFamily="34" charset="0"/>
                <a:ea typeface="+mj-ea"/>
                <a:cs typeface="+mj-cs"/>
              </a:rPr>
              <a:t>. </a:t>
            </a:r>
            <a:r>
              <a:rPr lang="en-US" sz="1200" dirty="0" smtClean="0">
                <a:solidFill>
                  <a:srgbClr val="FFFF00"/>
                </a:solidFill>
                <a:latin typeface="Arial Rounded MT Bold" pitchFamily="34" charset="0"/>
                <a:ea typeface="+mj-ea"/>
                <a:cs typeface="+mj-cs"/>
              </a:rPr>
              <a:t>http://columbus.gl.iit.edu/od/0074021.html </a:t>
            </a:r>
            <a:r>
              <a:rPr kumimoji="0" lang="en-US" sz="1200" b="0" i="0" u="none" strike="noStrike" kern="1200" cap="none" spc="0" normalizeH="0" baseline="0" noProof="0" dirty="0" smtClean="0">
                <a:ln>
                  <a:noFill/>
                </a:ln>
                <a:solidFill>
                  <a:srgbClr val="FFFF00"/>
                </a:solidFill>
                <a:effectLst/>
                <a:uLnTx/>
                <a:uFillTx/>
                <a:latin typeface="Arial Rounded MT Bold" pitchFamily="34" charset="0"/>
                <a:ea typeface="+mj-ea"/>
                <a:cs typeface="+mj-cs"/>
              </a:rPr>
              <a:t>(accessed 21 Jul 2009).</a:t>
            </a:r>
            <a:endParaRPr kumimoji="0" lang="en-US" sz="1200" b="0" i="0" u="none" strike="noStrike" kern="1200" cap="none" spc="0" normalizeH="0" baseline="0" noProof="0" dirty="0">
              <a:ln>
                <a:noFill/>
              </a:ln>
              <a:solidFill>
                <a:srgbClr val="FFFF00"/>
              </a:solidFill>
              <a:effectLst/>
              <a:uLnTx/>
              <a:uFillTx/>
              <a:latin typeface="Arial Rounded MT Bold" pitchFamily="34" charset="0"/>
              <a:ea typeface="+mj-ea"/>
              <a:cs typeface="+mj-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0073020.jpg"/>
          <p:cNvPicPr>
            <a:picLocks noGrp="1" noChangeAspect="1"/>
          </p:cNvPicPr>
          <p:nvPr>
            <p:ph sz="half" idx="1"/>
          </p:nvPr>
        </p:nvPicPr>
        <p:blipFill>
          <a:blip r:embed="rId3" cstate="print"/>
          <a:stretch>
            <a:fillRect/>
          </a:stretch>
        </p:blipFill>
        <p:spPr>
          <a:xfrm>
            <a:off x="457200" y="2459922"/>
            <a:ext cx="4038600" cy="1892117"/>
          </a:xfrm>
        </p:spPr>
      </p:pic>
      <p:pic>
        <p:nvPicPr>
          <p:cNvPr id="9" name="Content Placeholder 8" descr="0073021.jpg"/>
          <p:cNvPicPr>
            <a:picLocks noGrp="1" noChangeAspect="1"/>
          </p:cNvPicPr>
          <p:nvPr>
            <p:ph sz="half" idx="2"/>
          </p:nvPr>
        </p:nvPicPr>
        <p:blipFill>
          <a:blip r:embed="rId4" cstate="print"/>
          <a:stretch>
            <a:fillRect/>
          </a:stretch>
        </p:blipFill>
        <p:spPr>
          <a:xfrm>
            <a:off x="4648200" y="2433558"/>
            <a:ext cx="4038600" cy="1944845"/>
          </a:xfrm>
        </p:spPr>
      </p:pic>
      <p:sp>
        <p:nvSpPr>
          <p:cNvPr id="5" name="Title 1"/>
          <p:cNvSpPr>
            <a:spLocks noGrp="1"/>
          </p:cNvSpPr>
          <p:nvPr>
            <p:ph type="title"/>
          </p:nvPr>
        </p:nvSpPr>
        <p:spPr>
          <a:xfrm>
            <a:off x="381000" y="274638"/>
            <a:ext cx="8458200" cy="1143000"/>
          </a:xfrm>
        </p:spPr>
        <p:txBody>
          <a:bodyPr>
            <a:normAutofit fontScale="90000"/>
          </a:bodyPr>
          <a:lstStyle/>
          <a:p>
            <a:r>
              <a:rPr lang="en-US" dirty="0" smtClean="0"/>
              <a:t>Museum of Science and Industry</a:t>
            </a:r>
            <a:endParaRPr lang="en-US" dirty="0"/>
          </a:p>
        </p:txBody>
      </p:sp>
      <p:sp>
        <p:nvSpPr>
          <p:cNvPr id="6" name="Title 1"/>
          <p:cNvSpPr txBox="1">
            <a:spLocks/>
          </p:cNvSpPr>
          <p:nvPr/>
        </p:nvSpPr>
        <p:spPr>
          <a:xfrm>
            <a:off x="457200" y="4419600"/>
            <a:ext cx="4038600" cy="1143000"/>
          </a:xfrm>
          <a:prstGeom prst="rect">
            <a:avLst/>
          </a:prstGeom>
        </p:spPr>
        <p:txBody>
          <a:bodyPr vert="horz" lIns="91440" tIns="45720" rIns="91440" bIns="45720" rtlCol="0" anchor="ctr">
            <a:noAutofit/>
          </a:bodyPr>
          <a:lstStyle/>
          <a:p>
            <a:pPr lvl="0" algn="ctr">
              <a:spcBef>
                <a:spcPct val="0"/>
              </a:spcBef>
            </a:pPr>
            <a:r>
              <a:rPr kumimoji="0" lang="en-US" sz="1200" b="0" i="1" u="none" strike="noStrike" kern="1200" cap="none" spc="0" normalizeH="0" baseline="0" noProof="0" dirty="0" smtClean="0">
                <a:ln>
                  <a:noFill/>
                </a:ln>
                <a:solidFill>
                  <a:srgbClr val="FFFF00"/>
                </a:solidFill>
                <a:effectLst/>
                <a:uLnTx/>
                <a:uFillTx/>
                <a:latin typeface="Arial Rounded MT Bold" pitchFamily="34" charset="0"/>
                <a:ea typeface="+mj-ea"/>
                <a:cs typeface="+mj-cs"/>
              </a:rPr>
              <a:t>Main Level Map</a:t>
            </a:r>
            <a:r>
              <a:rPr kumimoji="0" lang="en-US" sz="1200" b="0" i="0" u="none" strike="noStrike" kern="1200" cap="none" spc="0" normalizeH="0" baseline="0" noProof="0" dirty="0" smtClean="0">
                <a:ln>
                  <a:noFill/>
                </a:ln>
                <a:solidFill>
                  <a:srgbClr val="FFFF00"/>
                </a:solidFill>
                <a:effectLst/>
                <a:uLnTx/>
                <a:uFillTx/>
                <a:latin typeface="Arial Rounded MT Bold" pitchFamily="34" charset="0"/>
                <a:ea typeface="+mj-ea"/>
                <a:cs typeface="+mj-cs"/>
              </a:rPr>
              <a:t>. Online image. Chicago: Museum of Science and Industry, 2009. </a:t>
            </a:r>
            <a:r>
              <a:rPr lang="en-US" sz="1200" dirty="0" smtClean="0">
                <a:solidFill>
                  <a:srgbClr val="FFFF00"/>
                </a:solidFill>
                <a:latin typeface="Arial Rounded MT Bold" pitchFamily="34" charset="0"/>
                <a:ea typeface="+mj-ea"/>
                <a:cs typeface="+mj-cs"/>
              </a:rPr>
              <a:t>http</a:t>
            </a:r>
            <a:r>
              <a:rPr lang="en-US" sz="1200" dirty="0" smtClean="0">
                <a:solidFill>
                  <a:srgbClr val="FFFF00"/>
                </a:solidFill>
                <a:latin typeface="Arial Rounded MT Bold" pitchFamily="34" charset="0"/>
                <a:ea typeface="+mj-ea"/>
                <a:cs typeface="+mj-cs"/>
              </a:rPr>
              <a:t>://msichicago.org/visit-the-museum/museum-map/ </a:t>
            </a:r>
            <a:r>
              <a:rPr kumimoji="0" lang="en-US" sz="1200" b="0" i="0" u="none" strike="noStrike" kern="1200" cap="none" spc="0" normalizeH="0" baseline="0" noProof="0" dirty="0" smtClean="0">
                <a:ln>
                  <a:noFill/>
                </a:ln>
                <a:solidFill>
                  <a:srgbClr val="FFFF00"/>
                </a:solidFill>
                <a:effectLst/>
                <a:uLnTx/>
                <a:uFillTx/>
                <a:latin typeface="Arial Rounded MT Bold" pitchFamily="34" charset="0"/>
                <a:ea typeface="+mj-ea"/>
                <a:cs typeface="+mj-cs"/>
              </a:rPr>
              <a:t>(accessed 21 Jul 2009).</a:t>
            </a:r>
            <a:endParaRPr kumimoji="0" lang="en-US" sz="1200" b="0" i="0" u="none" strike="noStrike" kern="1200" cap="none" spc="0" normalizeH="0" baseline="0" noProof="0" dirty="0">
              <a:ln>
                <a:noFill/>
              </a:ln>
              <a:solidFill>
                <a:srgbClr val="FFFF00"/>
              </a:solidFill>
              <a:effectLst/>
              <a:uLnTx/>
              <a:uFillTx/>
              <a:latin typeface="Arial Rounded MT Bold" pitchFamily="34" charset="0"/>
              <a:ea typeface="+mj-ea"/>
              <a:cs typeface="+mj-cs"/>
            </a:endParaRPr>
          </a:p>
        </p:txBody>
      </p:sp>
      <p:sp>
        <p:nvSpPr>
          <p:cNvPr id="7" name="Title 1"/>
          <p:cNvSpPr txBox="1">
            <a:spLocks/>
          </p:cNvSpPr>
          <p:nvPr/>
        </p:nvSpPr>
        <p:spPr>
          <a:xfrm>
            <a:off x="4648200" y="4419600"/>
            <a:ext cx="4038600" cy="1143000"/>
          </a:xfrm>
          <a:prstGeom prst="rect">
            <a:avLst/>
          </a:prstGeom>
        </p:spPr>
        <p:txBody>
          <a:bodyPr vert="horz" lIns="91440" tIns="45720" rIns="91440" bIns="45720" rtlCol="0" anchor="ctr">
            <a:noAutofit/>
          </a:bodyPr>
          <a:lstStyle/>
          <a:p>
            <a:pPr lvl="0" algn="ctr">
              <a:spcBef>
                <a:spcPct val="0"/>
              </a:spcBef>
            </a:pPr>
            <a:r>
              <a:rPr lang="en-US" sz="1200" i="1" dirty="0" smtClean="0">
                <a:solidFill>
                  <a:srgbClr val="FFFF00"/>
                </a:solidFill>
                <a:latin typeface="Arial Rounded MT Bold" pitchFamily="34" charset="0"/>
              </a:rPr>
              <a:t>Balcony Level </a:t>
            </a:r>
            <a:r>
              <a:rPr lang="en-US" sz="1200" i="1" dirty="0" smtClean="0">
                <a:solidFill>
                  <a:srgbClr val="FFFF00"/>
                </a:solidFill>
                <a:latin typeface="Arial Rounded MT Bold" pitchFamily="34" charset="0"/>
              </a:rPr>
              <a:t>Map</a:t>
            </a:r>
            <a:r>
              <a:rPr lang="en-US" sz="1200" dirty="0" smtClean="0">
                <a:solidFill>
                  <a:srgbClr val="FFFF00"/>
                </a:solidFill>
                <a:latin typeface="Arial Rounded MT Bold" pitchFamily="34" charset="0"/>
              </a:rPr>
              <a:t>. Online image. Chicago: Museum of Science and Industry, 2009. http://msichicago.org/visit-the-museum/museum-map/ (accessed 21 Jul 2009).</a:t>
            </a:r>
            <a:endParaRPr lang="en-US" sz="1200" dirty="0">
              <a:solidFill>
                <a:srgbClr val="FFFF00"/>
              </a:solidFill>
              <a:latin typeface="Arial Rounded MT Bold"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PRODUCT</a:t>
            </a:r>
            <a:endParaRPr lang="en-US" dirty="0"/>
          </a:p>
        </p:txBody>
      </p:sp>
      <p:sp>
        <p:nvSpPr>
          <p:cNvPr id="3" name="Content Placeholder 2"/>
          <p:cNvSpPr>
            <a:spLocks noGrp="1"/>
          </p:cNvSpPr>
          <p:nvPr>
            <p:ph idx="1"/>
          </p:nvPr>
        </p:nvSpPr>
        <p:spPr/>
        <p:txBody>
          <a:bodyPr>
            <a:normAutofit fontScale="92500"/>
          </a:bodyPr>
          <a:lstStyle/>
          <a:p>
            <a:pPr marL="0" indent="0">
              <a:buNone/>
            </a:pPr>
            <a:r>
              <a:rPr lang="en-US" dirty="0" smtClean="0"/>
              <a:t>For your final product, you will take all of the research that you have conducted and produce a five-paragraph essay that compares and contrasts the differences between our local fair in Sandwich and the 1893 Columbian Exposition in Chicago.  </a:t>
            </a:r>
          </a:p>
          <a:p>
            <a:pPr marL="0" indent="0">
              <a:buNone/>
            </a:pPr>
            <a:r>
              <a:rPr lang="en-US" dirty="0" smtClean="0">
                <a:solidFill>
                  <a:srgbClr val="92D050"/>
                </a:solidFill>
              </a:rPr>
              <a:t>You are expected to follow all language arts guidelines in completing your essay and provide a detailed works cited page.</a:t>
            </a:r>
            <a:endParaRPr lang="en-US" dirty="0">
              <a:solidFill>
                <a:srgbClr val="92D050"/>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Extra Credit Activity</a:t>
            </a:r>
            <a:br>
              <a:rPr lang="en-US" dirty="0" smtClean="0"/>
            </a:br>
            <a:r>
              <a:rPr lang="en-US" sz="3600" dirty="0" smtClean="0">
                <a:solidFill>
                  <a:schemeClr val="accent6">
                    <a:lumMod val="60000"/>
                    <a:lumOff val="40000"/>
                  </a:schemeClr>
                </a:solidFill>
              </a:rPr>
              <a:t>Walking Through the Fair</a:t>
            </a:r>
            <a:endParaRPr lang="en-US" dirty="0">
              <a:solidFill>
                <a:schemeClr val="accent6">
                  <a:lumMod val="60000"/>
                  <a:lumOff val="40000"/>
                </a:schemeClr>
              </a:solidFill>
            </a:endParaRPr>
          </a:p>
        </p:txBody>
      </p:sp>
      <p:sp>
        <p:nvSpPr>
          <p:cNvPr id="3" name="Content Placeholder 2"/>
          <p:cNvSpPr>
            <a:spLocks noGrp="1"/>
          </p:cNvSpPr>
          <p:nvPr>
            <p:ph idx="1"/>
          </p:nvPr>
        </p:nvSpPr>
        <p:spPr/>
        <p:txBody>
          <a:bodyPr>
            <a:normAutofit/>
          </a:bodyPr>
          <a:lstStyle/>
          <a:p>
            <a:pPr marL="0" indent="0">
              <a:buNone/>
            </a:pPr>
            <a:r>
              <a:rPr lang="en-US" dirty="0" smtClean="0"/>
              <a:t>For extra credit, you will be creating your own primary source again.  You will be creating a video tour of the 2009 Sandwich Fair.  Then compare and contrast a visit to the Sandwich Fair with </a:t>
            </a:r>
            <a:r>
              <a:rPr lang="en-US" dirty="0" smtClean="0"/>
              <a:t>the simulated </a:t>
            </a:r>
            <a:r>
              <a:rPr lang="en-US" dirty="0" smtClean="0"/>
              <a:t>visit to the 1893 Chicago World’s Fair on the next slide.  Use a NARA video worksheet to collect your thoughts.</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Touring the World’s Fair</a:t>
            </a:r>
            <a:endParaRPr lang="en-US" dirty="0"/>
          </a:p>
        </p:txBody>
      </p:sp>
      <p:sp>
        <p:nvSpPr>
          <p:cNvPr id="3" name="Content Placeholder 2"/>
          <p:cNvSpPr>
            <a:spLocks noGrp="1"/>
          </p:cNvSpPr>
          <p:nvPr>
            <p:ph idx="1"/>
          </p:nvPr>
        </p:nvSpPr>
        <p:spPr>
          <a:xfrm>
            <a:off x="914400" y="2133600"/>
            <a:ext cx="7315200" cy="3657600"/>
          </a:xfrm>
          <a:solidFill>
            <a:srgbClr val="FFFF66"/>
          </a:solidFill>
        </p:spPr>
        <p:style>
          <a:lnRef idx="3">
            <a:schemeClr val="lt1"/>
          </a:lnRef>
          <a:fillRef idx="1">
            <a:schemeClr val="accent6"/>
          </a:fillRef>
          <a:effectRef idx="1">
            <a:schemeClr val="accent6"/>
          </a:effectRef>
          <a:fontRef idx="minor">
            <a:schemeClr val="lt1"/>
          </a:fontRef>
        </p:style>
        <p:txBody>
          <a:bodyPr anchor="ctr">
            <a:normAutofit/>
          </a:bodyPr>
          <a:lstStyle/>
          <a:p>
            <a:pPr marL="0" indent="0" algn="ctr">
              <a:buNone/>
            </a:pPr>
            <a:r>
              <a:rPr lang="en-US" sz="2400" b="1" dirty="0" smtClean="0">
                <a:solidFill>
                  <a:schemeClr val="bg1"/>
                </a:solidFill>
              </a:rPr>
              <a:t>This placeholder will display the </a:t>
            </a:r>
            <a:br>
              <a:rPr lang="en-US" sz="2400" b="1" dirty="0" smtClean="0">
                <a:solidFill>
                  <a:schemeClr val="bg1"/>
                </a:solidFill>
              </a:rPr>
            </a:br>
            <a:r>
              <a:rPr lang="en-US" sz="2400" b="1" dirty="0" smtClean="0">
                <a:solidFill>
                  <a:schemeClr val="bg1"/>
                </a:solidFill>
              </a:rPr>
              <a:t>9:47 (143MB) video file in a classroom </a:t>
            </a:r>
            <a:br>
              <a:rPr lang="en-US" sz="2400" b="1" dirty="0" smtClean="0">
                <a:solidFill>
                  <a:schemeClr val="bg1"/>
                </a:solidFill>
              </a:rPr>
            </a:br>
            <a:r>
              <a:rPr lang="en-US" sz="2400" b="1" dirty="0" smtClean="0">
                <a:solidFill>
                  <a:schemeClr val="bg1"/>
                </a:solidFill>
              </a:rPr>
              <a:t>setting.  The video is not </a:t>
            </a:r>
            <a:br>
              <a:rPr lang="en-US" sz="2400" b="1" dirty="0" smtClean="0">
                <a:solidFill>
                  <a:schemeClr val="bg1"/>
                </a:solidFill>
              </a:rPr>
            </a:br>
            <a:r>
              <a:rPr lang="en-US" sz="2400" b="1" dirty="0" smtClean="0">
                <a:solidFill>
                  <a:schemeClr val="bg1"/>
                </a:solidFill>
              </a:rPr>
              <a:t>displayed in this online presentation </a:t>
            </a:r>
            <a:br>
              <a:rPr lang="en-US" sz="2400" b="1" dirty="0" smtClean="0">
                <a:solidFill>
                  <a:schemeClr val="bg1"/>
                </a:solidFill>
              </a:rPr>
            </a:br>
            <a:r>
              <a:rPr lang="en-US" sz="2400" b="1" dirty="0" smtClean="0">
                <a:solidFill>
                  <a:schemeClr val="bg1"/>
                </a:solidFill>
              </a:rPr>
              <a:t>to conserve space and downloading time.</a:t>
            </a:r>
          </a:p>
          <a:p>
            <a:pPr marL="0" indent="0" algn="ctr">
              <a:buNone/>
            </a:pPr>
            <a:endParaRPr lang="en-US" sz="2400" b="1" dirty="0" smtClean="0">
              <a:solidFill>
                <a:schemeClr val="bg1"/>
              </a:solidFill>
            </a:endParaRPr>
          </a:p>
          <a:p>
            <a:pPr marL="0" indent="0" algn="ctr">
              <a:buNone/>
            </a:pPr>
            <a:r>
              <a:rPr lang="en-US" sz="2400" b="1" dirty="0" smtClean="0">
                <a:solidFill>
                  <a:schemeClr val="bg1"/>
                </a:solidFill>
              </a:rPr>
              <a:t>You can download the video </a:t>
            </a:r>
            <a:br>
              <a:rPr lang="en-US" sz="2400" b="1" dirty="0" smtClean="0">
                <a:solidFill>
                  <a:schemeClr val="bg1"/>
                </a:solidFill>
              </a:rPr>
            </a:br>
            <a:r>
              <a:rPr lang="en-US" sz="2400" b="1" dirty="0" smtClean="0">
                <a:solidFill>
                  <a:schemeClr val="bg1"/>
                </a:solidFill>
                <a:hlinkClick r:id="rId3"/>
              </a:rPr>
              <a:t>here</a:t>
            </a:r>
            <a:r>
              <a:rPr lang="en-US" sz="2400" b="1" dirty="0" smtClean="0">
                <a:solidFill>
                  <a:schemeClr val="bg1"/>
                </a:solidFill>
              </a:rPr>
              <a:t>.</a:t>
            </a:r>
            <a:endParaRPr lang="en-US" sz="2400" b="1" dirty="0">
              <a:solidFill>
                <a:schemeClr val="bg1"/>
              </a:solidFill>
            </a:endParaRPr>
          </a:p>
        </p:txBody>
      </p:sp>
      <p:sp>
        <p:nvSpPr>
          <p:cNvPr id="4" name="Title 1"/>
          <p:cNvSpPr txBox="1">
            <a:spLocks/>
          </p:cNvSpPr>
          <p:nvPr/>
        </p:nvSpPr>
        <p:spPr>
          <a:xfrm>
            <a:off x="457200" y="1219200"/>
            <a:ext cx="8229600" cy="762000"/>
          </a:xfrm>
          <a:prstGeom prst="rect">
            <a:avLst/>
          </a:prstGeom>
        </p:spPr>
        <p:txBody>
          <a:bodyPr vert="horz" lIns="91440" tIns="45720" rIns="91440" bIns="45720" rtlCol="0" anchor="ctr">
            <a:noAutofit/>
          </a:bodyPr>
          <a:lstStyle/>
          <a:p>
            <a:pPr lvl="0" algn="ctr">
              <a:spcBef>
                <a:spcPct val="0"/>
              </a:spcBef>
            </a:pPr>
            <a:r>
              <a:rPr kumimoji="0" lang="en-US" sz="1400" b="0" i="1" u="none" strike="noStrike" kern="1200" cap="none" spc="0" normalizeH="0" baseline="0" noProof="0" dirty="0" smtClean="0">
                <a:ln>
                  <a:noFill/>
                </a:ln>
                <a:solidFill>
                  <a:srgbClr val="FFFF00"/>
                </a:solidFill>
                <a:effectLst/>
                <a:uLnTx/>
                <a:uFillTx/>
                <a:latin typeface="Arial Rounded MT Bold" pitchFamily="34" charset="0"/>
                <a:ea typeface="+mj-ea"/>
                <a:cs typeface="+mj-cs"/>
              </a:rPr>
              <a:t>Court of Honor</a:t>
            </a:r>
            <a:r>
              <a:rPr kumimoji="0" lang="en-US" sz="1400" b="0" i="1" u="none" strike="noStrike" kern="1200" cap="none" spc="0" normalizeH="0" noProof="0" dirty="0" smtClean="0">
                <a:ln>
                  <a:noFill/>
                </a:ln>
                <a:solidFill>
                  <a:srgbClr val="FFFF00"/>
                </a:solidFill>
                <a:effectLst/>
                <a:uLnTx/>
                <a:uFillTx/>
                <a:latin typeface="Arial Rounded MT Bold" pitchFamily="34" charset="0"/>
                <a:ea typeface="+mj-ea"/>
                <a:cs typeface="+mj-cs"/>
              </a:rPr>
              <a:t> Footage at Pedestrian Level</a:t>
            </a:r>
            <a:r>
              <a:rPr kumimoji="0" lang="en-US" sz="1400" b="0" i="0" u="none" strike="noStrike" kern="1200" cap="none" spc="0" normalizeH="0" baseline="0" noProof="0" dirty="0" smtClean="0">
                <a:ln>
                  <a:noFill/>
                </a:ln>
                <a:solidFill>
                  <a:srgbClr val="FFFF00"/>
                </a:solidFill>
                <a:effectLst/>
                <a:uLnTx/>
                <a:uFillTx/>
                <a:latin typeface="Arial Rounded MT Bold" pitchFamily="34" charset="0"/>
                <a:ea typeface="+mj-ea"/>
                <a:cs typeface="+mj-cs"/>
              </a:rPr>
              <a:t>. Windows Media File. Los Angeles: UCLA, 2008. From the Urban Simulation Team: </a:t>
            </a:r>
            <a:r>
              <a:rPr kumimoji="0" lang="en-US" sz="1400" b="0" i="1" u="none" strike="noStrike" kern="1200" cap="none" spc="0" normalizeH="0" baseline="0" noProof="0" dirty="0" smtClean="0">
                <a:ln>
                  <a:noFill/>
                </a:ln>
                <a:solidFill>
                  <a:srgbClr val="FFFF00"/>
                </a:solidFill>
                <a:effectLst/>
                <a:uLnTx/>
                <a:uFillTx/>
                <a:latin typeface="Arial Rounded MT Bold" pitchFamily="34" charset="0"/>
                <a:ea typeface="+mj-ea"/>
                <a:cs typeface="+mj-cs"/>
              </a:rPr>
              <a:t>The</a:t>
            </a:r>
            <a:r>
              <a:rPr kumimoji="0" lang="en-US" sz="1400" b="0" i="0" u="none" strike="noStrike" kern="1200" cap="none" spc="0" normalizeH="0" baseline="0" noProof="0" dirty="0" smtClean="0">
                <a:ln>
                  <a:noFill/>
                </a:ln>
                <a:solidFill>
                  <a:srgbClr val="FFFF00"/>
                </a:solidFill>
                <a:effectLst/>
                <a:uLnTx/>
                <a:uFillTx/>
                <a:latin typeface="Arial Rounded MT Bold" pitchFamily="34" charset="0"/>
                <a:ea typeface="+mj-ea"/>
                <a:cs typeface="+mj-cs"/>
              </a:rPr>
              <a:t> </a:t>
            </a:r>
            <a:r>
              <a:rPr kumimoji="0" lang="en-US" sz="1400" b="0" i="1" u="none" strike="noStrike" kern="1200" cap="none" spc="0" normalizeH="0" baseline="0" noProof="0" dirty="0" smtClean="0">
                <a:ln>
                  <a:noFill/>
                </a:ln>
                <a:solidFill>
                  <a:srgbClr val="FFFF00"/>
                </a:solidFill>
                <a:effectLst/>
                <a:uLnTx/>
                <a:uFillTx/>
                <a:latin typeface="Arial Rounded MT Bold" pitchFamily="34" charset="0"/>
                <a:ea typeface="+mj-ea"/>
                <a:cs typeface="+mj-cs"/>
              </a:rPr>
              <a:t>World’s Columbian Exposition  of 1893</a:t>
            </a:r>
            <a:r>
              <a:rPr kumimoji="0" lang="en-US" sz="1400" b="0" i="0" u="none" strike="noStrike" kern="1200" cap="none" spc="0" normalizeH="0" baseline="0" noProof="0" dirty="0" smtClean="0">
                <a:ln>
                  <a:noFill/>
                </a:ln>
                <a:solidFill>
                  <a:srgbClr val="FFFF00"/>
                </a:solidFill>
                <a:effectLst/>
                <a:uLnTx/>
                <a:uFillTx/>
                <a:latin typeface="Arial Rounded MT Bold" pitchFamily="34" charset="0"/>
                <a:ea typeface="+mj-ea"/>
                <a:cs typeface="+mj-cs"/>
              </a:rPr>
              <a:t>. </a:t>
            </a:r>
            <a:r>
              <a:rPr lang="en-US" sz="1400" dirty="0" smtClean="0">
                <a:solidFill>
                  <a:srgbClr val="FFFF00"/>
                </a:solidFill>
                <a:latin typeface="Arial Rounded MT Bold" pitchFamily="34" charset="0"/>
                <a:ea typeface="+mj-ea"/>
                <a:cs typeface="+mj-cs"/>
              </a:rPr>
              <a:t>http://www.ust.ucla.edu/ustweb/Projects/columbian_expo.htm </a:t>
            </a:r>
            <a:r>
              <a:rPr kumimoji="0" lang="en-US" sz="1400" b="0" i="0" u="none" strike="noStrike" kern="1200" cap="none" spc="0" normalizeH="0" baseline="0" noProof="0" dirty="0" smtClean="0">
                <a:ln>
                  <a:noFill/>
                </a:ln>
                <a:solidFill>
                  <a:srgbClr val="FFFF00"/>
                </a:solidFill>
                <a:effectLst/>
                <a:uLnTx/>
                <a:uFillTx/>
                <a:latin typeface="Arial Rounded MT Bold" pitchFamily="34" charset="0"/>
                <a:ea typeface="+mj-ea"/>
                <a:cs typeface="+mj-cs"/>
              </a:rPr>
              <a:t>(accessed 21 Jul 2009).</a:t>
            </a:r>
            <a:endParaRPr kumimoji="0" lang="en-US" sz="1400" b="0" i="0" u="none" strike="noStrike" kern="1200" cap="none" spc="0" normalizeH="0" baseline="0" noProof="0" dirty="0">
              <a:ln>
                <a:noFill/>
              </a:ln>
              <a:solidFill>
                <a:srgbClr val="FFFF00"/>
              </a:solidFill>
              <a:effectLst/>
              <a:uLnTx/>
              <a:uFillTx/>
              <a:latin typeface="Arial Rounded MT Bold" pitchFamily="34" charset="0"/>
              <a:ea typeface="+mj-ea"/>
              <a:cs typeface="+mj-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To assist you, this project will provide several activities for you to complete that will aid you in analyzing the relationship between fairs and </a:t>
            </a:r>
            <a:r>
              <a:rPr lang="en-US" dirty="0" smtClean="0"/>
              <a:t>their visitors.</a:t>
            </a:r>
          </a:p>
          <a:p>
            <a:pPr marL="0" indent="0">
              <a:buNone/>
            </a:pPr>
            <a:endParaRPr lang="en-US" dirty="0" smtClean="0"/>
          </a:p>
          <a:p>
            <a:pPr marL="0" indent="0">
              <a:buNone/>
            </a:pPr>
            <a:r>
              <a:rPr lang="en-US" dirty="0" smtClean="0"/>
              <a:t>All of the primary sources you will be analyzing are available in class and can also be viewed online.  </a:t>
            </a:r>
            <a:r>
              <a:rPr lang="en-US" dirty="0" smtClean="0">
                <a:solidFill>
                  <a:srgbClr val="FFFF00"/>
                </a:solidFill>
              </a:rPr>
              <a:t>The d</a:t>
            </a:r>
            <a:r>
              <a:rPr lang="en-US" dirty="0" smtClean="0">
                <a:solidFill>
                  <a:srgbClr val="FFFF00"/>
                </a:solidFill>
              </a:rPr>
              <a:t>ocumentation for these sources, including web addresses, is always listed in yellow text.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Activity #1</a:t>
            </a:r>
            <a:br>
              <a:rPr lang="en-US" dirty="0" smtClean="0"/>
            </a:br>
            <a:r>
              <a:rPr lang="en-US" sz="3600" dirty="0" smtClean="0">
                <a:solidFill>
                  <a:schemeClr val="accent6">
                    <a:lumMod val="60000"/>
                    <a:lumOff val="40000"/>
                  </a:schemeClr>
                </a:solidFill>
              </a:rPr>
              <a:t>Where is the fair?</a:t>
            </a:r>
            <a:endParaRPr lang="en-US" dirty="0">
              <a:solidFill>
                <a:schemeClr val="accent6">
                  <a:lumMod val="60000"/>
                  <a:lumOff val="40000"/>
                </a:schemeClr>
              </a:solidFill>
            </a:endParaRPr>
          </a:p>
        </p:txBody>
      </p:sp>
      <p:sp>
        <p:nvSpPr>
          <p:cNvPr id="3" name="Content Placeholder 2"/>
          <p:cNvSpPr>
            <a:spLocks noGrp="1"/>
          </p:cNvSpPr>
          <p:nvPr>
            <p:ph idx="1"/>
          </p:nvPr>
        </p:nvSpPr>
        <p:spPr/>
        <p:txBody>
          <a:bodyPr/>
          <a:lstStyle/>
          <a:p>
            <a:pPr marL="0" indent="0">
              <a:buNone/>
            </a:pPr>
            <a:r>
              <a:rPr lang="en-US" dirty="0" smtClean="0"/>
              <a:t>In this activity, you will be examining two maps; one from each fair.  Using a Venn Diagram, you will need to identify the similarities and differences between the two fairs.</a:t>
            </a:r>
            <a:endParaRPr lang="en-US" dirty="0"/>
          </a:p>
        </p:txBody>
      </p:sp>
      <p:pic>
        <p:nvPicPr>
          <p:cNvPr id="1026" name="Picture 2" descr="http://www.sandwichfair.com/Map/2008_Map-Directory.jpg"/>
          <p:cNvPicPr>
            <a:picLocks noChangeAspect="1" noChangeArrowheads="1"/>
          </p:cNvPicPr>
          <p:nvPr/>
        </p:nvPicPr>
        <p:blipFill>
          <a:blip r:embed="rId3" cstate="print"/>
          <a:srcRect/>
          <a:stretch>
            <a:fillRect/>
          </a:stretch>
        </p:blipFill>
        <p:spPr bwMode="auto">
          <a:xfrm>
            <a:off x="5715000" y="4191000"/>
            <a:ext cx="2125086" cy="1981200"/>
          </a:xfrm>
          <a:prstGeom prst="rect">
            <a:avLst/>
          </a:prstGeom>
          <a:ln w="12700">
            <a:solidFill>
              <a:schemeClr val="bg1"/>
            </a:solidFill>
          </a:ln>
          <a:effectLst>
            <a:outerShdw blurRad="190500" algn="tl" rotWithShape="0">
              <a:srgbClr val="000000">
                <a:alpha val="70000"/>
              </a:srgbClr>
            </a:outerShdw>
          </a:effectLst>
        </p:spPr>
      </p:pic>
      <p:pic>
        <p:nvPicPr>
          <p:cNvPr id="1028" name="Picture 4" descr="http://www.bc.edu/bc_org/avp/cas/fnart/fa267/1893/1893_gplan.jpg"/>
          <p:cNvPicPr>
            <a:picLocks noChangeAspect="1" noChangeArrowheads="1"/>
          </p:cNvPicPr>
          <p:nvPr/>
        </p:nvPicPr>
        <p:blipFill>
          <a:blip r:embed="rId4" cstate="print"/>
          <a:srcRect/>
          <a:stretch>
            <a:fillRect/>
          </a:stretch>
        </p:blipFill>
        <p:spPr bwMode="auto">
          <a:xfrm>
            <a:off x="1066800" y="4191000"/>
            <a:ext cx="2610595" cy="1981200"/>
          </a:xfrm>
          <a:prstGeom prst="rect">
            <a:avLst/>
          </a:prstGeom>
          <a:ln w="12700">
            <a:solidFill>
              <a:schemeClr val="bg1"/>
            </a:solid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562600"/>
            <a:ext cx="8534400" cy="566738"/>
          </a:xfrm>
        </p:spPr>
        <p:txBody>
          <a:bodyPr/>
          <a:lstStyle/>
          <a:p>
            <a:pPr algn="ctr"/>
            <a:r>
              <a:rPr lang="en-US" dirty="0" smtClean="0">
                <a:solidFill>
                  <a:schemeClr val="accent6">
                    <a:lumMod val="60000"/>
                    <a:lumOff val="40000"/>
                  </a:schemeClr>
                </a:solidFill>
              </a:rPr>
              <a:t>1893 Chicago World’s Fair Ground Plan</a:t>
            </a:r>
            <a:endParaRPr lang="en-US" dirty="0">
              <a:solidFill>
                <a:schemeClr val="accent6">
                  <a:lumMod val="60000"/>
                  <a:lumOff val="40000"/>
                </a:schemeClr>
              </a:solidFill>
            </a:endParaRPr>
          </a:p>
        </p:txBody>
      </p:sp>
      <p:pic>
        <p:nvPicPr>
          <p:cNvPr id="5" name="Picture Placeholder 4" descr="1893_gplan.jpg"/>
          <p:cNvPicPr>
            <a:picLocks noGrp="1" noChangeAspect="1"/>
          </p:cNvPicPr>
          <p:nvPr>
            <p:ph type="pic" idx="1"/>
          </p:nvPr>
        </p:nvPicPr>
        <p:blipFill>
          <a:blip r:embed="rId3" cstate="print"/>
          <a:srcRect t="604" b="604"/>
          <a:stretch>
            <a:fillRect/>
          </a:stretch>
        </p:blipFill>
        <p:spPr>
          <a:xfrm>
            <a:off x="845872" y="125808"/>
            <a:ext cx="7452256" cy="5589192"/>
          </a:xfrm>
        </p:spPr>
      </p:pic>
      <p:sp>
        <p:nvSpPr>
          <p:cNvPr id="4" name="Text Placeholder 3"/>
          <p:cNvSpPr>
            <a:spLocks noGrp="1"/>
          </p:cNvSpPr>
          <p:nvPr>
            <p:ph type="body" sz="half" idx="2"/>
          </p:nvPr>
        </p:nvSpPr>
        <p:spPr>
          <a:xfrm>
            <a:off x="228600" y="6172200"/>
            <a:ext cx="8686800" cy="457200"/>
          </a:xfrm>
        </p:spPr>
        <p:txBody>
          <a:bodyPr>
            <a:normAutofit/>
          </a:bodyPr>
          <a:lstStyle/>
          <a:p>
            <a:pPr algn="ctr"/>
            <a:r>
              <a:rPr lang="en-US" sz="1200" dirty="0" smtClean="0">
                <a:solidFill>
                  <a:srgbClr val="FFFF00"/>
                </a:solidFill>
              </a:rPr>
              <a:t>Burnham, </a:t>
            </a:r>
            <a:r>
              <a:rPr lang="en-US" sz="1200" dirty="0" smtClean="0">
                <a:solidFill>
                  <a:srgbClr val="FFFF00"/>
                </a:solidFill>
              </a:rPr>
              <a:t>D</a:t>
            </a:r>
            <a:r>
              <a:rPr lang="en-US" sz="1200" dirty="0" smtClean="0">
                <a:solidFill>
                  <a:srgbClr val="FFFF00"/>
                </a:solidFill>
              </a:rPr>
              <a:t>aniel. </a:t>
            </a:r>
            <a:r>
              <a:rPr lang="en-US" sz="1200" i="1" dirty="0" smtClean="0">
                <a:solidFill>
                  <a:srgbClr val="FFFF00"/>
                </a:solidFill>
              </a:rPr>
              <a:t>Ground Plan of Exhibition</a:t>
            </a:r>
            <a:r>
              <a:rPr lang="en-US" sz="1200" dirty="0" smtClean="0">
                <a:solidFill>
                  <a:srgbClr val="FFFF00"/>
                </a:solidFill>
              </a:rPr>
              <a:t>.  Map. Chicago: 1893. From Boston College: </a:t>
            </a:r>
            <a:r>
              <a:rPr lang="en-US" sz="1200" i="1" dirty="0" smtClean="0">
                <a:solidFill>
                  <a:srgbClr val="FFFF00"/>
                </a:solidFill>
              </a:rPr>
              <a:t>Digital Archive of American Architecture</a:t>
            </a:r>
            <a:r>
              <a:rPr lang="en-US" sz="1200" dirty="0" smtClean="0">
                <a:solidFill>
                  <a:srgbClr val="FFFF00"/>
                </a:solidFill>
              </a:rPr>
              <a:t>. http://</a:t>
            </a:r>
            <a:r>
              <a:rPr lang="en-US" sz="1200" dirty="0" smtClean="0">
                <a:solidFill>
                  <a:srgbClr val="FFFF00"/>
                </a:solidFill>
              </a:rPr>
              <a:t>www.bc.edu/bc_org/avp/cas/fnart/fa267/1893/1893_gplan.jpg (accessed 21 Jul 2009).</a:t>
            </a:r>
            <a:endParaRPr lang="en-US" sz="1200" i="1" dirty="0">
              <a:solidFill>
                <a:srgbClr val="FFFF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562600"/>
            <a:ext cx="8534400" cy="566738"/>
          </a:xfrm>
        </p:spPr>
        <p:txBody>
          <a:bodyPr>
            <a:normAutofit/>
          </a:bodyPr>
          <a:lstStyle/>
          <a:p>
            <a:pPr algn="ctr"/>
            <a:r>
              <a:rPr lang="en-US" dirty="0" smtClean="0">
                <a:solidFill>
                  <a:schemeClr val="accent6">
                    <a:lumMod val="60000"/>
                    <a:lumOff val="40000"/>
                  </a:schemeClr>
                </a:solidFill>
              </a:rPr>
              <a:t>2008 Sandwich Fairgrounds Map &amp; Directory</a:t>
            </a:r>
            <a:endParaRPr lang="en-US" dirty="0">
              <a:solidFill>
                <a:schemeClr val="accent6">
                  <a:lumMod val="60000"/>
                  <a:lumOff val="40000"/>
                </a:schemeClr>
              </a:solidFill>
            </a:endParaRPr>
          </a:p>
        </p:txBody>
      </p:sp>
      <p:sp>
        <p:nvSpPr>
          <p:cNvPr id="4" name="Text Placeholder 3"/>
          <p:cNvSpPr>
            <a:spLocks noGrp="1"/>
          </p:cNvSpPr>
          <p:nvPr>
            <p:ph type="body" sz="half" idx="2"/>
          </p:nvPr>
        </p:nvSpPr>
        <p:spPr>
          <a:xfrm>
            <a:off x="228600" y="6172200"/>
            <a:ext cx="8686800" cy="457200"/>
          </a:xfrm>
        </p:spPr>
        <p:txBody>
          <a:bodyPr>
            <a:normAutofit/>
          </a:bodyPr>
          <a:lstStyle/>
          <a:p>
            <a:pPr algn="ctr"/>
            <a:r>
              <a:rPr lang="en-US" sz="1200" i="1" dirty="0" smtClean="0">
                <a:solidFill>
                  <a:srgbClr val="FFFF00"/>
                </a:solidFill>
              </a:rPr>
              <a:t>Sandwich Fairground Map &amp; Directory</a:t>
            </a:r>
            <a:r>
              <a:rPr lang="en-US" sz="1200" dirty="0" smtClean="0">
                <a:solidFill>
                  <a:srgbClr val="FFFF00"/>
                </a:solidFill>
              </a:rPr>
              <a:t>.  Map. Sandwich: Sandwich Fair Association, 2008</a:t>
            </a:r>
            <a:r>
              <a:rPr lang="en-US" sz="1200" dirty="0" smtClean="0">
                <a:solidFill>
                  <a:srgbClr val="FFFF00"/>
                </a:solidFill>
              </a:rPr>
              <a:t>. http://www.sandwichfair.com/map_&amp;_directory.htm </a:t>
            </a:r>
            <a:r>
              <a:rPr lang="en-US" sz="1200" dirty="0" smtClean="0">
                <a:solidFill>
                  <a:srgbClr val="FFFF00"/>
                </a:solidFill>
              </a:rPr>
              <a:t>(accessed 21 Jul 2009).</a:t>
            </a:r>
            <a:endParaRPr lang="en-US" sz="1200" i="1" dirty="0">
              <a:solidFill>
                <a:srgbClr val="FFFF00"/>
              </a:solidFill>
            </a:endParaRPr>
          </a:p>
        </p:txBody>
      </p:sp>
      <p:pic>
        <p:nvPicPr>
          <p:cNvPr id="17410" name="Picture 2" descr="http://www.sandwichfair.com/Map/2008_Map-Directory.jpg"/>
          <p:cNvPicPr>
            <a:picLocks noChangeAspect="1" noChangeArrowheads="1"/>
          </p:cNvPicPr>
          <p:nvPr/>
        </p:nvPicPr>
        <p:blipFill>
          <a:blip r:embed="rId3" cstate="print"/>
          <a:srcRect/>
          <a:stretch>
            <a:fillRect/>
          </a:stretch>
        </p:blipFill>
        <p:spPr bwMode="auto">
          <a:xfrm>
            <a:off x="152400" y="152400"/>
            <a:ext cx="5943600" cy="5541169"/>
          </a:xfrm>
          <a:prstGeom prst="rect">
            <a:avLst/>
          </a:prstGeom>
          <a:noFill/>
        </p:spPr>
      </p:pic>
      <p:sp>
        <p:nvSpPr>
          <p:cNvPr id="11" name="TextBox 10"/>
          <p:cNvSpPr txBox="1"/>
          <p:nvPr/>
        </p:nvSpPr>
        <p:spPr>
          <a:xfrm>
            <a:off x="6172200" y="152400"/>
            <a:ext cx="1676400" cy="5770811"/>
          </a:xfrm>
          <a:prstGeom prst="rect">
            <a:avLst/>
          </a:prstGeom>
          <a:noFill/>
        </p:spPr>
        <p:txBody>
          <a:bodyPr wrap="square" rtlCol="0">
            <a:spAutoFit/>
          </a:bodyPr>
          <a:lstStyle/>
          <a:p>
            <a:r>
              <a:rPr lang="en-US" sz="900" dirty="0" smtClean="0"/>
              <a:t>1. Draft Horse Barn </a:t>
            </a:r>
            <a:br>
              <a:rPr lang="en-US" sz="900" dirty="0" smtClean="0"/>
            </a:br>
            <a:r>
              <a:rPr lang="en-US" sz="900" dirty="0" smtClean="0"/>
              <a:t>2. Rabbit Tent </a:t>
            </a:r>
            <a:br>
              <a:rPr lang="en-US" sz="900" dirty="0" smtClean="0"/>
            </a:br>
            <a:r>
              <a:rPr lang="en-US" sz="900" dirty="0" smtClean="0"/>
              <a:t>3. Llama Tent </a:t>
            </a:r>
            <a:br>
              <a:rPr lang="en-US" sz="900" dirty="0" smtClean="0"/>
            </a:br>
            <a:r>
              <a:rPr lang="en-US" sz="900" dirty="0" smtClean="0"/>
              <a:t>4. Beef Barn </a:t>
            </a:r>
            <a:br>
              <a:rPr lang="en-US" sz="900" dirty="0" smtClean="0"/>
            </a:br>
            <a:r>
              <a:rPr lang="en-US" sz="900" dirty="0" smtClean="0"/>
              <a:t>5. Hog Barn </a:t>
            </a:r>
            <a:br>
              <a:rPr lang="en-US" sz="900" dirty="0" smtClean="0"/>
            </a:br>
            <a:r>
              <a:rPr lang="en-US" sz="900" dirty="0" smtClean="0"/>
              <a:t>6. Sheep Barn </a:t>
            </a:r>
            <a:br>
              <a:rPr lang="en-US" sz="900" dirty="0" smtClean="0"/>
            </a:br>
            <a:r>
              <a:rPr lang="en-US" sz="900" dirty="0" smtClean="0"/>
              <a:t>7. Sheep Barn </a:t>
            </a:r>
            <a:br>
              <a:rPr lang="en-US" sz="900" dirty="0" smtClean="0"/>
            </a:br>
            <a:r>
              <a:rPr lang="en-US" sz="900" dirty="0" smtClean="0"/>
              <a:t>8. Goat Barn </a:t>
            </a:r>
            <a:br>
              <a:rPr lang="en-US" sz="900" dirty="0" smtClean="0"/>
            </a:br>
            <a:r>
              <a:rPr lang="en-US" sz="900" dirty="0" smtClean="0"/>
              <a:t>9. Livestock Office </a:t>
            </a:r>
            <a:br>
              <a:rPr lang="en-US" sz="900" dirty="0" smtClean="0"/>
            </a:br>
            <a:r>
              <a:rPr lang="en-US" sz="900" dirty="0" smtClean="0"/>
              <a:t>10. Poultry Barn </a:t>
            </a:r>
            <a:br>
              <a:rPr lang="en-US" sz="900" dirty="0" smtClean="0"/>
            </a:br>
            <a:r>
              <a:rPr lang="en-US" sz="900" dirty="0" smtClean="0"/>
              <a:t>11. Ag Education Center </a:t>
            </a:r>
            <a:br>
              <a:rPr lang="en-US" sz="900" dirty="0" smtClean="0"/>
            </a:br>
            <a:r>
              <a:rPr lang="en-US" sz="900" dirty="0" smtClean="0"/>
              <a:t>12. Hog Barn </a:t>
            </a:r>
            <a:br>
              <a:rPr lang="en-US" sz="900" dirty="0" smtClean="0"/>
            </a:br>
            <a:r>
              <a:rPr lang="en-US" sz="900" dirty="0" smtClean="0"/>
              <a:t>13. Dairy Barn </a:t>
            </a:r>
            <a:br>
              <a:rPr lang="en-US" sz="900" dirty="0" smtClean="0"/>
            </a:br>
            <a:r>
              <a:rPr lang="en-US" sz="900" dirty="0" smtClean="0"/>
              <a:t>14. FFA Farm Zoo </a:t>
            </a:r>
            <a:br>
              <a:rPr lang="en-US" sz="900" dirty="0" smtClean="0"/>
            </a:br>
            <a:r>
              <a:rPr lang="en-US" sz="900" dirty="0" smtClean="0"/>
              <a:t>15. Ag Land </a:t>
            </a:r>
            <a:r>
              <a:rPr lang="en-US" sz="900" dirty="0" smtClean="0"/>
              <a:t>Entertainment </a:t>
            </a:r>
            <a:r>
              <a:rPr lang="en-US" sz="900" dirty="0" smtClean="0"/>
              <a:t/>
            </a:r>
            <a:br>
              <a:rPr lang="en-US" sz="900" dirty="0" smtClean="0"/>
            </a:br>
            <a:r>
              <a:rPr lang="en-US" sz="900" dirty="0" smtClean="0"/>
              <a:t>16. Race Horse Barn </a:t>
            </a:r>
            <a:br>
              <a:rPr lang="en-US" sz="900" dirty="0" smtClean="0"/>
            </a:br>
            <a:r>
              <a:rPr lang="en-US" sz="900" dirty="0" smtClean="0"/>
              <a:t>17. Lions Club Stand </a:t>
            </a:r>
            <a:br>
              <a:rPr lang="en-US" sz="900" dirty="0" smtClean="0"/>
            </a:br>
            <a:r>
              <a:rPr lang="en-US" sz="900" dirty="0" smtClean="0"/>
              <a:t>18. Catholic Church Food Stand </a:t>
            </a:r>
            <a:br>
              <a:rPr lang="en-US" sz="900" dirty="0" smtClean="0"/>
            </a:br>
            <a:r>
              <a:rPr lang="en-US" sz="900" dirty="0" smtClean="0"/>
              <a:t>19. Maintenance Building </a:t>
            </a:r>
            <a:br>
              <a:rPr lang="en-US" sz="900" dirty="0" smtClean="0"/>
            </a:br>
            <a:r>
              <a:rPr lang="en-US" sz="900" dirty="0" smtClean="0"/>
              <a:t>20. Old Secretary’s Office </a:t>
            </a:r>
            <a:br>
              <a:rPr lang="en-US" sz="900" dirty="0" smtClean="0"/>
            </a:br>
            <a:r>
              <a:rPr lang="en-US" sz="900" dirty="0" smtClean="0"/>
              <a:t>21. Commercial Building #3 </a:t>
            </a:r>
            <a:br>
              <a:rPr lang="en-US" sz="900" dirty="0" smtClean="0"/>
            </a:br>
            <a:r>
              <a:rPr lang="en-US" sz="900" dirty="0" smtClean="0"/>
              <a:t>22. Sheriff’s Office </a:t>
            </a:r>
            <a:br>
              <a:rPr lang="en-US" sz="900" dirty="0" smtClean="0"/>
            </a:br>
            <a:r>
              <a:rPr lang="en-US" sz="900" dirty="0" smtClean="0"/>
              <a:t>23. Food Stand </a:t>
            </a:r>
            <a:br>
              <a:rPr lang="en-US" sz="900" dirty="0" smtClean="0"/>
            </a:br>
            <a:r>
              <a:rPr lang="en-US" sz="900" dirty="0" smtClean="0"/>
              <a:t>24. First Aid </a:t>
            </a:r>
            <a:br>
              <a:rPr lang="en-US" sz="900" dirty="0" smtClean="0"/>
            </a:br>
            <a:r>
              <a:rPr lang="en-US" sz="900" dirty="0" smtClean="0"/>
              <a:t>25. Round Office 26. Food Stand </a:t>
            </a:r>
            <a:br>
              <a:rPr lang="en-US" sz="900" dirty="0" smtClean="0"/>
            </a:br>
            <a:r>
              <a:rPr lang="en-US" sz="900" dirty="0" smtClean="0"/>
              <a:t>27. Commercial Building #2 </a:t>
            </a:r>
            <a:br>
              <a:rPr lang="en-US" sz="900" dirty="0" smtClean="0"/>
            </a:br>
            <a:r>
              <a:rPr lang="en-US" sz="900" dirty="0" smtClean="0"/>
              <a:t>28. Commercial Building #4 </a:t>
            </a:r>
            <a:br>
              <a:rPr lang="en-US" sz="900" dirty="0" smtClean="0"/>
            </a:br>
            <a:r>
              <a:rPr lang="en-US" sz="900" dirty="0" smtClean="0"/>
              <a:t>29. Rest Pavilion </a:t>
            </a:r>
            <a:br>
              <a:rPr lang="en-US" sz="900" dirty="0" smtClean="0"/>
            </a:br>
            <a:r>
              <a:rPr lang="en-US" sz="900" dirty="0" smtClean="0"/>
              <a:t>30. ATM (3 locations) $</a:t>
            </a:r>
            <a:br>
              <a:rPr lang="en-US" sz="900" dirty="0" smtClean="0"/>
            </a:br>
            <a:r>
              <a:rPr lang="en-US" sz="900" dirty="0" smtClean="0"/>
              <a:t>31. Home Arts Building Stage</a:t>
            </a:r>
            <a:br>
              <a:rPr lang="en-US" sz="900" dirty="0" smtClean="0"/>
            </a:br>
            <a:r>
              <a:rPr lang="en-US" sz="900" dirty="0" smtClean="0"/>
              <a:t>32. Home Arts Building </a:t>
            </a:r>
            <a:br>
              <a:rPr lang="en-US" sz="900" dirty="0" smtClean="0"/>
            </a:br>
            <a:r>
              <a:rPr lang="en-US" sz="900" dirty="0" smtClean="0"/>
              <a:t>33. Arts &amp; Crafts Building </a:t>
            </a:r>
            <a:br>
              <a:rPr lang="en-US" sz="900" dirty="0" smtClean="0"/>
            </a:br>
            <a:r>
              <a:rPr lang="en-US" sz="900" dirty="0" smtClean="0"/>
              <a:t>34. Rest Areas </a:t>
            </a:r>
            <a:br>
              <a:rPr lang="en-US" sz="900" dirty="0" smtClean="0"/>
            </a:br>
            <a:r>
              <a:rPr lang="en-US" sz="900" dirty="0" smtClean="0"/>
              <a:t>35. Train Tickets </a:t>
            </a:r>
            <a:br>
              <a:rPr lang="en-US" sz="900" dirty="0" smtClean="0"/>
            </a:br>
            <a:r>
              <a:rPr lang="en-US" sz="900" dirty="0" smtClean="0"/>
              <a:t>36. Pork Chop BBQ </a:t>
            </a:r>
            <a:br>
              <a:rPr lang="en-US" sz="900" dirty="0" smtClean="0"/>
            </a:br>
            <a:r>
              <a:rPr lang="en-US" sz="900" dirty="0" smtClean="0"/>
              <a:t>37. Horticulture Building </a:t>
            </a:r>
            <a:br>
              <a:rPr lang="en-US" sz="900" dirty="0" smtClean="0"/>
            </a:br>
            <a:r>
              <a:rPr lang="en-US" sz="900" dirty="0" smtClean="0"/>
              <a:t>38. Commercial Building #1 </a:t>
            </a:r>
            <a:br>
              <a:rPr lang="en-US" sz="900" dirty="0" smtClean="0"/>
            </a:br>
            <a:r>
              <a:rPr lang="en-US" sz="900" dirty="0" smtClean="0"/>
              <a:t>39. Sports Boosters Food Stand </a:t>
            </a:r>
            <a:br>
              <a:rPr lang="en-US" sz="900" dirty="0" smtClean="0"/>
            </a:br>
            <a:r>
              <a:rPr lang="en-US" sz="900" dirty="0" smtClean="0"/>
              <a:t>40. United Church Food Stand </a:t>
            </a:r>
            <a:br>
              <a:rPr lang="en-US" sz="900" dirty="0" smtClean="0"/>
            </a:br>
            <a:endParaRPr lang="en-US" sz="900" dirty="0"/>
          </a:p>
        </p:txBody>
      </p:sp>
      <p:sp>
        <p:nvSpPr>
          <p:cNvPr id="12" name="TextBox 11"/>
          <p:cNvSpPr txBox="1"/>
          <p:nvPr/>
        </p:nvSpPr>
        <p:spPr>
          <a:xfrm>
            <a:off x="7696200" y="152400"/>
            <a:ext cx="1447800" cy="2723823"/>
          </a:xfrm>
          <a:prstGeom prst="rect">
            <a:avLst/>
          </a:prstGeom>
          <a:noFill/>
        </p:spPr>
        <p:txBody>
          <a:bodyPr wrap="square" rtlCol="0">
            <a:spAutoFit/>
          </a:bodyPr>
          <a:lstStyle/>
          <a:p>
            <a:r>
              <a:rPr lang="en-US" sz="900" dirty="0" smtClean="0"/>
              <a:t>41. Race Track </a:t>
            </a:r>
            <a:br>
              <a:rPr lang="en-US" sz="900" dirty="0" smtClean="0"/>
            </a:br>
            <a:r>
              <a:rPr lang="en-US" sz="900" dirty="0" smtClean="0"/>
              <a:t>42. Main Entertainment Stage </a:t>
            </a:r>
            <a:br>
              <a:rPr lang="en-US" sz="900" dirty="0" smtClean="0"/>
            </a:br>
            <a:r>
              <a:rPr lang="en-US" sz="900" dirty="0" smtClean="0"/>
              <a:t>43. Grandstand </a:t>
            </a:r>
            <a:br>
              <a:rPr lang="en-US" sz="900" dirty="0" smtClean="0"/>
            </a:br>
            <a:r>
              <a:rPr lang="en-US" sz="900" dirty="0" smtClean="0"/>
              <a:t>44. Commercial Tent #5 </a:t>
            </a:r>
            <a:br>
              <a:rPr lang="en-US" sz="900" dirty="0" smtClean="0"/>
            </a:br>
            <a:r>
              <a:rPr lang="en-US" sz="900" dirty="0" smtClean="0"/>
              <a:t>45. Grandstand Ticket Office </a:t>
            </a:r>
            <a:br>
              <a:rPr lang="en-US" sz="900" dirty="0" smtClean="0"/>
            </a:br>
            <a:r>
              <a:rPr lang="en-US" sz="900" dirty="0" smtClean="0"/>
              <a:t>46. Craft Demonstration Building </a:t>
            </a:r>
            <a:br>
              <a:rPr lang="en-US" sz="900" dirty="0" smtClean="0"/>
            </a:br>
            <a:r>
              <a:rPr lang="en-US" sz="900" dirty="0" smtClean="0"/>
              <a:t>47. Collections Building </a:t>
            </a:r>
            <a:br>
              <a:rPr lang="en-US" sz="900" dirty="0" smtClean="0"/>
            </a:br>
            <a:r>
              <a:rPr lang="en-US" sz="900" dirty="0" smtClean="0"/>
              <a:t>48. Melodramas by Indian Valley Theatre </a:t>
            </a:r>
            <a:br>
              <a:rPr lang="en-US" sz="900" dirty="0" smtClean="0"/>
            </a:br>
            <a:r>
              <a:rPr lang="en-US" sz="900" dirty="0" smtClean="0"/>
              <a:t>49. Horseshoe Courts </a:t>
            </a:r>
            <a:br>
              <a:rPr lang="en-US" sz="900" dirty="0" smtClean="0"/>
            </a:br>
            <a:r>
              <a:rPr lang="en-US" sz="900" dirty="0" smtClean="0"/>
              <a:t>50. Free Children’s Program </a:t>
            </a:r>
            <a:br>
              <a:rPr lang="en-US" sz="900" dirty="0" smtClean="0"/>
            </a:br>
            <a:r>
              <a:rPr lang="en-US" sz="900" dirty="0" smtClean="0"/>
              <a:t>51. NEW Sandwich Fair Office</a:t>
            </a:r>
          </a:p>
          <a:p>
            <a:endParaRPr lang="en-US" sz="900" dirty="0" smtClean="0"/>
          </a:p>
          <a:p>
            <a:endParaRPr lang="en-US" sz="9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Activity #1</a:t>
            </a:r>
            <a:br>
              <a:rPr lang="en-US" dirty="0" smtClean="0"/>
            </a:br>
            <a:r>
              <a:rPr lang="en-US" sz="3600" dirty="0" smtClean="0">
                <a:solidFill>
                  <a:schemeClr val="accent6">
                    <a:lumMod val="60000"/>
                    <a:lumOff val="40000"/>
                  </a:schemeClr>
                </a:solidFill>
              </a:rPr>
              <a:t>Venn </a:t>
            </a:r>
            <a:r>
              <a:rPr lang="en-US" sz="3600" dirty="0" err="1" smtClean="0">
                <a:solidFill>
                  <a:schemeClr val="accent6">
                    <a:lumMod val="60000"/>
                    <a:lumOff val="40000"/>
                  </a:schemeClr>
                </a:solidFill>
              </a:rPr>
              <a:t>Diagran</a:t>
            </a:r>
            <a:endParaRPr lang="en-US" dirty="0">
              <a:solidFill>
                <a:schemeClr val="accent6">
                  <a:lumMod val="60000"/>
                  <a:lumOff val="40000"/>
                </a:schemeClr>
              </a:solidFill>
            </a:endParaRPr>
          </a:p>
        </p:txBody>
      </p:sp>
      <p:sp>
        <p:nvSpPr>
          <p:cNvPr id="3" name="Content Placeholder 2"/>
          <p:cNvSpPr>
            <a:spLocks noGrp="1"/>
          </p:cNvSpPr>
          <p:nvPr>
            <p:ph idx="1"/>
          </p:nvPr>
        </p:nvSpPr>
        <p:spPr>
          <a:xfrm>
            <a:off x="457200" y="1600201"/>
            <a:ext cx="8229600" cy="1143000"/>
          </a:xfrm>
        </p:spPr>
        <p:txBody>
          <a:bodyPr/>
          <a:lstStyle/>
          <a:p>
            <a:pPr marL="0" indent="0">
              <a:buNone/>
            </a:pPr>
            <a:r>
              <a:rPr lang="en-US" dirty="0" smtClean="0"/>
              <a:t>Here is an example of a Venn Diagram to get you started on this activity.</a:t>
            </a:r>
            <a:endParaRPr lang="en-US" dirty="0"/>
          </a:p>
        </p:txBody>
      </p:sp>
      <p:sp>
        <p:nvSpPr>
          <p:cNvPr id="6" name="Oval 5"/>
          <p:cNvSpPr/>
          <p:nvPr/>
        </p:nvSpPr>
        <p:spPr>
          <a:xfrm>
            <a:off x="1447800" y="2830688"/>
            <a:ext cx="3886200" cy="3886200"/>
          </a:xfrm>
          <a:prstGeom prst="ellipse">
            <a:avLst/>
          </a:prstGeom>
        </p:spPr>
        <p:style>
          <a:lnRef idx="3">
            <a:schemeClr val="lt1"/>
          </a:lnRef>
          <a:fillRef idx="1">
            <a:schemeClr val="accent2"/>
          </a:fillRef>
          <a:effectRef idx="1">
            <a:schemeClr val="accent2"/>
          </a:effectRef>
          <a:fontRef idx="minor">
            <a:schemeClr val="lt1"/>
          </a:fontRef>
        </p:style>
        <p:txBody>
          <a:bodyPr rtlCol="0" anchor="t"/>
          <a:lstStyle/>
          <a:p>
            <a:pPr>
              <a:buFont typeface="Arial" pitchFamily="34" charset="0"/>
              <a:buChar char="•"/>
            </a:pPr>
            <a:r>
              <a:rPr lang="en-US" dirty="0" smtClean="0"/>
              <a:t>Chicago, IL</a:t>
            </a:r>
          </a:p>
          <a:p>
            <a:pPr>
              <a:buFont typeface="Arial" pitchFamily="34" charset="0"/>
              <a:buChar char="•"/>
            </a:pPr>
            <a:r>
              <a:rPr lang="en-US" dirty="0" smtClean="0"/>
              <a:t>on lake</a:t>
            </a:r>
          </a:p>
          <a:p>
            <a:pPr>
              <a:buFont typeface="Arial" pitchFamily="34" charset="0"/>
              <a:buChar char="•"/>
            </a:pPr>
            <a:r>
              <a:rPr lang="en-US" dirty="0" smtClean="0"/>
              <a:t>water features</a:t>
            </a:r>
          </a:p>
          <a:p>
            <a:pPr marL="57150" indent="-57150">
              <a:buFont typeface="Arial" pitchFamily="34" charset="0"/>
              <a:buChar char="•"/>
            </a:pPr>
            <a:r>
              <a:rPr lang="en-US" dirty="0" smtClean="0"/>
              <a:t>international</a:t>
            </a:r>
            <a:br>
              <a:rPr lang="en-US" dirty="0" smtClean="0"/>
            </a:br>
            <a:r>
              <a:rPr lang="en-US" dirty="0" smtClean="0"/>
              <a:t>focus</a:t>
            </a:r>
          </a:p>
          <a:p>
            <a:pPr>
              <a:buFont typeface="Arial" pitchFamily="34" charset="0"/>
              <a:buChar char="•"/>
            </a:pPr>
            <a:endParaRPr lang="en-US" dirty="0"/>
          </a:p>
        </p:txBody>
      </p:sp>
      <p:sp>
        <p:nvSpPr>
          <p:cNvPr id="7" name="Oval 6"/>
          <p:cNvSpPr/>
          <p:nvPr/>
        </p:nvSpPr>
        <p:spPr>
          <a:xfrm>
            <a:off x="3733800" y="2830688"/>
            <a:ext cx="3886200" cy="3886200"/>
          </a:xfrm>
          <a:prstGeom prst="ellipse">
            <a:avLst/>
          </a:prstGeom>
          <a:solidFill>
            <a:srgbClr val="4F81BD">
              <a:alpha val="50196"/>
            </a:srgbClr>
          </a:solidFill>
        </p:spPr>
        <p:style>
          <a:lnRef idx="3">
            <a:schemeClr val="lt1"/>
          </a:lnRef>
          <a:fillRef idx="1">
            <a:schemeClr val="accent1"/>
          </a:fillRef>
          <a:effectRef idx="1">
            <a:schemeClr val="accent1"/>
          </a:effectRef>
          <a:fontRef idx="minor">
            <a:schemeClr val="lt1"/>
          </a:fontRef>
        </p:style>
        <p:txBody>
          <a:bodyPr rtlCol="0" anchor="t"/>
          <a:lstStyle/>
          <a:p>
            <a:pPr algn="r">
              <a:buFont typeface="Arial" pitchFamily="34" charset="0"/>
              <a:buChar char="•"/>
            </a:pPr>
            <a:r>
              <a:rPr lang="en-US" dirty="0" smtClean="0"/>
              <a:t>Sandwich, IL</a:t>
            </a:r>
          </a:p>
          <a:p>
            <a:pPr algn="r">
              <a:buFont typeface="Arial" pitchFamily="34" charset="0"/>
              <a:buChar char="•"/>
            </a:pPr>
            <a:r>
              <a:rPr lang="en-US" dirty="0" smtClean="0"/>
              <a:t>race track</a:t>
            </a:r>
          </a:p>
          <a:p>
            <a:pPr algn="r">
              <a:buFont typeface="Arial" pitchFamily="34" charset="0"/>
              <a:buChar char="•"/>
            </a:pPr>
            <a:r>
              <a:rPr lang="en-US" dirty="0" smtClean="0"/>
              <a:t>land-locked</a:t>
            </a:r>
          </a:p>
          <a:p>
            <a:pPr algn="r">
              <a:buFont typeface="Arial" pitchFamily="34" charset="0"/>
              <a:buChar char="•"/>
            </a:pPr>
            <a:r>
              <a:rPr lang="en-US" dirty="0" smtClean="0"/>
              <a:t>local focus</a:t>
            </a:r>
          </a:p>
          <a:p>
            <a:pPr algn="r">
              <a:buFont typeface="Arial" pitchFamily="34" charset="0"/>
              <a:buChar char="•"/>
            </a:pPr>
            <a:endParaRPr lang="en-US" dirty="0"/>
          </a:p>
        </p:txBody>
      </p:sp>
      <p:sp>
        <p:nvSpPr>
          <p:cNvPr id="8" name="TextBox 7"/>
          <p:cNvSpPr txBox="1"/>
          <p:nvPr/>
        </p:nvSpPr>
        <p:spPr>
          <a:xfrm>
            <a:off x="2438400" y="3048000"/>
            <a:ext cx="1828800" cy="369332"/>
          </a:xfrm>
          <a:prstGeom prst="rect">
            <a:avLst/>
          </a:prstGeom>
          <a:noFill/>
        </p:spPr>
        <p:txBody>
          <a:bodyPr wrap="square" rtlCol="0">
            <a:spAutoFit/>
          </a:bodyPr>
          <a:lstStyle/>
          <a:p>
            <a:pPr algn="ctr"/>
            <a:r>
              <a:rPr lang="en-US" b="1" u="sng" dirty="0" smtClean="0"/>
              <a:t>1893 World’s Fair</a:t>
            </a:r>
            <a:endParaRPr lang="en-US" b="1" u="sng" dirty="0"/>
          </a:p>
        </p:txBody>
      </p:sp>
      <p:sp>
        <p:nvSpPr>
          <p:cNvPr id="9" name="TextBox 8"/>
          <p:cNvSpPr txBox="1"/>
          <p:nvPr/>
        </p:nvSpPr>
        <p:spPr>
          <a:xfrm>
            <a:off x="4800600" y="3048000"/>
            <a:ext cx="1828800" cy="369332"/>
          </a:xfrm>
          <a:prstGeom prst="rect">
            <a:avLst/>
          </a:prstGeom>
          <a:noFill/>
        </p:spPr>
        <p:txBody>
          <a:bodyPr wrap="square" rtlCol="0">
            <a:spAutoFit/>
          </a:bodyPr>
          <a:lstStyle/>
          <a:p>
            <a:pPr algn="ctr"/>
            <a:r>
              <a:rPr lang="en-US" b="1" u="sng" dirty="0" smtClean="0"/>
              <a:t>Sandwich Fair</a:t>
            </a:r>
            <a:endParaRPr lang="en-US" b="1" u="sng" dirty="0"/>
          </a:p>
        </p:txBody>
      </p:sp>
      <p:sp>
        <p:nvSpPr>
          <p:cNvPr id="10" name="TextBox 9"/>
          <p:cNvSpPr txBox="1"/>
          <p:nvPr/>
        </p:nvSpPr>
        <p:spPr>
          <a:xfrm>
            <a:off x="3733800" y="3429000"/>
            <a:ext cx="1600200" cy="2031325"/>
          </a:xfrm>
          <a:prstGeom prst="rect">
            <a:avLst/>
          </a:prstGeom>
          <a:noFill/>
        </p:spPr>
        <p:txBody>
          <a:bodyPr wrap="square" rtlCol="0">
            <a:spAutoFit/>
          </a:bodyPr>
          <a:lstStyle/>
          <a:p>
            <a:pPr algn="ctr">
              <a:buFont typeface="Arial" pitchFamily="34" charset="0"/>
              <a:buChar char="•"/>
            </a:pPr>
            <a:endParaRPr lang="en-US" dirty="0" smtClean="0"/>
          </a:p>
          <a:p>
            <a:pPr algn="ctr">
              <a:buFont typeface="Arial" pitchFamily="34" charset="0"/>
              <a:buChar char="•"/>
            </a:pPr>
            <a:r>
              <a:rPr lang="en-US" dirty="0" smtClean="0"/>
              <a:t>Illinois</a:t>
            </a:r>
          </a:p>
          <a:p>
            <a:pPr algn="ctr">
              <a:buFont typeface="Arial" pitchFamily="34" charset="0"/>
              <a:buChar char="•"/>
            </a:pPr>
            <a:r>
              <a:rPr lang="en-US" dirty="0" smtClean="0"/>
              <a:t>exhibition</a:t>
            </a:r>
            <a:br>
              <a:rPr lang="en-US" dirty="0" smtClean="0"/>
            </a:br>
            <a:r>
              <a:rPr lang="en-US" dirty="0" smtClean="0"/>
              <a:t>buildings</a:t>
            </a:r>
          </a:p>
          <a:p>
            <a:pPr algn="ctr">
              <a:buFont typeface="Arial" pitchFamily="34" charset="0"/>
              <a:buChar char="•"/>
            </a:pPr>
            <a:r>
              <a:rPr lang="en-US" dirty="0" smtClean="0"/>
              <a:t>stock exhibit</a:t>
            </a:r>
          </a:p>
          <a:p>
            <a:pPr algn="ctr">
              <a:buFont typeface="Arial" pitchFamily="34" charset="0"/>
              <a:buChar char="•"/>
            </a:pPr>
            <a:r>
              <a:rPr lang="en-US" dirty="0" smtClean="0"/>
              <a:t>agriculture</a:t>
            </a:r>
          </a:p>
          <a:p>
            <a:pPr algn="ctr">
              <a:buFont typeface="Arial" pitchFamily="34" charset="0"/>
              <a:buChar char="•"/>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Activity #2</a:t>
            </a:r>
            <a:br>
              <a:rPr lang="en-US" dirty="0" smtClean="0"/>
            </a:br>
            <a:r>
              <a:rPr lang="en-US" sz="3600" dirty="0" smtClean="0">
                <a:solidFill>
                  <a:schemeClr val="accent6">
                    <a:lumMod val="60000"/>
                    <a:lumOff val="40000"/>
                  </a:schemeClr>
                </a:solidFill>
              </a:rPr>
              <a:t>The Ferris Wheel</a:t>
            </a:r>
            <a:endParaRPr lang="en-US" dirty="0">
              <a:solidFill>
                <a:schemeClr val="accent6">
                  <a:lumMod val="60000"/>
                  <a:lumOff val="40000"/>
                </a:schemeClr>
              </a:solidFill>
            </a:endParaRPr>
          </a:p>
        </p:txBody>
      </p:sp>
      <p:sp>
        <p:nvSpPr>
          <p:cNvPr id="3" name="Content Placeholder 2"/>
          <p:cNvSpPr>
            <a:spLocks noGrp="1"/>
          </p:cNvSpPr>
          <p:nvPr>
            <p:ph idx="1"/>
          </p:nvPr>
        </p:nvSpPr>
        <p:spPr/>
        <p:txBody>
          <a:bodyPr>
            <a:normAutofit fontScale="92500"/>
          </a:bodyPr>
          <a:lstStyle/>
          <a:p>
            <a:pPr marL="0" indent="0">
              <a:buNone/>
            </a:pPr>
            <a:r>
              <a:rPr lang="en-US" dirty="0" smtClean="0"/>
              <a:t>Most of us have enjoyed the thrill of the Ferris Wheel at the Sandwich Fair.  If you have not had this experience, team-up with a partner who has.  Interview your partner about their experiences on the Ferris Wheel at the Sandwich Fair.</a:t>
            </a:r>
          </a:p>
          <a:p>
            <a:pPr marL="0" indent="0">
              <a:buNone/>
            </a:pPr>
            <a:endParaRPr lang="en-US" dirty="0" smtClean="0"/>
          </a:p>
          <a:p>
            <a:pPr marL="0" indent="0">
              <a:buNone/>
            </a:pPr>
            <a:r>
              <a:rPr lang="en-US" dirty="0" smtClean="0">
                <a:solidFill>
                  <a:srgbClr val="FFFF00"/>
                </a:solidFill>
              </a:rPr>
              <a:t>Your interview will create a primary source!  Be sure to document it properly…</a:t>
            </a:r>
            <a:endParaRPr lang="en-US" dirty="0">
              <a:solidFill>
                <a:srgbClr val="FFFF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Activity #2</a:t>
            </a:r>
            <a:br>
              <a:rPr lang="en-US" dirty="0" smtClean="0"/>
            </a:br>
            <a:r>
              <a:rPr lang="en-US" sz="3600" dirty="0" smtClean="0">
                <a:solidFill>
                  <a:schemeClr val="accent6">
                    <a:lumMod val="60000"/>
                    <a:lumOff val="40000"/>
                  </a:schemeClr>
                </a:solidFill>
              </a:rPr>
              <a:t>The Ferris Wheel</a:t>
            </a:r>
            <a:endParaRPr lang="en-US" dirty="0">
              <a:solidFill>
                <a:schemeClr val="accent6">
                  <a:lumMod val="60000"/>
                  <a:lumOff val="40000"/>
                </a:schemeClr>
              </a:solidFill>
            </a:endParaRPr>
          </a:p>
        </p:txBody>
      </p:sp>
      <p:sp>
        <p:nvSpPr>
          <p:cNvPr id="3" name="Content Placeholder 2"/>
          <p:cNvSpPr>
            <a:spLocks noGrp="1"/>
          </p:cNvSpPr>
          <p:nvPr>
            <p:ph idx="1"/>
          </p:nvPr>
        </p:nvSpPr>
        <p:spPr>
          <a:xfrm>
            <a:off x="457200" y="1600201"/>
            <a:ext cx="8229600" cy="2590800"/>
          </a:xfrm>
        </p:spPr>
        <p:txBody>
          <a:bodyPr>
            <a:normAutofit/>
          </a:bodyPr>
          <a:lstStyle/>
          <a:p>
            <a:pPr marL="0" indent="0">
              <a:buNone/>
            </a:pPr>
            <a:r>
              <a:rPr lang="en-US" dirty="0" smtClean="0"/>
              <a:t>For the second part of this activity, you will use a KWL worksheet to analyze the facts detailed in the article, </a:t>
            </a:r>
            <a:r>
              <a:rPr lang="en-US" i="1" dirty="0" smtClean="0"/>
              <a:t>The </a:t>
            </a:r>
            <a:r>
              <a:rPr lang="en-US" i="1" dirty="0" smtClean="0"/>
              <a:t>Big </a:t>
            </a:r>
            <a:r>
              <a:rPr lang="en-US" i="1" dirty="0" smtClean="0"/>
              <a:t>Wheel</a:t>
            </a:r>
            <a:r>
              <a:rPr lang="en-US" dirty="0" smtClean="0"/>
              <a:t>. Here is an example to get you started:</a:t>
            </a:r>
            <a:endParaRPr lang="en-US" dirty="0"/>
          </a:p>
        </p:txBody>
      </p:sp>
      <p:sp>
        <p:nvSpPr>
          <p:cNvPr id="6" name="Text Placeholder 3"/>
          <p:cNvSpPr txBox="1">
            <a:spLocks/>
          </p:cNvSpPr>
          <p:nvPr/>
        </p:nvSpPr>
        <p:spPr>
          <a:xfrm>
            <a:off x="228600" y="6172200"/>
            <a:ext cx="8686800" cy="457200"/>
          </a:xfrm>
          <a:prstGeom prst="rect">
            <a:avLst/>
          </a:prstGeom>
        </p:spPr>
        <p:txBody>
          <a:bodyPr>
            <a:normAutofit/>
          </a:bodyPr>
          <a:lstStyle/>
          <a:p>
            <a:pPr marL="342900" lvl="0" indent="-342900" algn="ctr">
              <a:spcBef>
                <a:spcPct val="20000"/>
              </a:spcBef>
            </a:pPr>
            <a:r>
              <a:rPr kumimoji="0" lang="en-US" sz="1200" b="0" strike="noStrike" kern="1200" cap="none" spc="0" normalizeH="0" baseline="0" noProof="0" dirty="0" smtClean="0">
                <a:ln>
                  <a:noFill/>
                </a:ln>
                <a:solidFill>
                  <a:srgbClr val="FFFF00"/>
                </a:solidFill>
                <a:effectLst/>
                <a:uLnTx/>
                <a:uFillTx/>
                <a:latin typeface="Arial Rounded MT Bold" pitchFamily="34" charset="0"/>
                <a:ea typeface="+mn-ea"/>
                <a:cs typeface="+mn-cs"/>
              </a:rPr>
              <a:t>Meehan, Patrick.</a:t>
            </a:r>
            <a:r>
              <a:rPr kumimoji="0" lang="en-US" sz="1200" b="0" strike="noStrike" kern="1200" cap="none" spc="0" normalizeH="0" noProof="0" dirty="0" smtClean="0">
                <a:ln>
                  <a:noFill/>
                </a:ln>
                <a:solidFill>
                  <a:srgbClr val="FFFF00"/>
                </a:solidFill>
                <a:effectLst/>
                <a:uLnTx/>
                <a:uFillTx/>
                <a:latin typeface="Arial Rounded MT Bold" pitchFamily="34" charset="0"/>
                <a:ea typeface="+mn-ea"/>
                <a:cs typeface="+mn-cs"/>
              </a:rPr>
              <a:t> </a:t>
            </a:r>
            <a:r>
              <a:rPr kumimoji="0" lang="en-US" sz="1200" b="0" i="1" u="none" strike="noStrike" kern="1200" cap="none" spc="0" normalizeH="0" baseline="0" noProof="0" dirty="0" smtClean="0">
                <a:ln>
                  <a:noFill/>
                </a:ln>
                <a:solidFill>
                  <a:srgbClr val="FFFF00"/>
                </a:solidFill>
                <a:effectLst/>
                <a:uLnTx/>
                <a:uFillTx/>
                <a:latin typeface="Arial Rounded MT Bold" pitchFamily="34" charset="0"/>
                <a:ea typeface="+mn-ea"/>
                <a:cs typeface="+mn-cs"/>
              </a:rPr>
              <a:t>The Big Wheel</a:t>
            </a:r>
            <a:r>
              <a:rPr kumimoji="0" lang="en-US" sz="1200" b="0" i="0" u="none" strike="noStrike" kern="1200" cap="none" spc="0" normalizeH="0" baseline="0" noProof="0" dirty="0" smtClean="0">
                <a:ln>
                  <a:noFill/>
                </a:ln>
                <a:solidFill>
                  <a:srgbClr val="FFFF00"/>
                </a:solidFill>
                <a:effectLst/>
                <a:uLnTx/>
                <a:uFillTx/>
                <a:latin typeface="Arial Rounded MT Bold" pitchFamily="34" charset="0"/>
                <a:ea typeface="+mn-ea"/>
                <a:cs typeface="+mn-cs"/>
              </a:rPr>
              <a:t>.  Article. From the</a:t>
            </a:r>
            <a:r>
              <a:rPr kumimoji="0" lang="en-US" sz="1200" b="0" i="0" u="none" strike="noStrike" kern="1200" cap="none" spc="0" normalizeH="0" noProof="0" dirty="0" smtClean="0">
                <a:ln>
                  <a:noFill/>
                </a:ln>
                <a:solidFill>
                  <a:srgbClr val="FFFF00"/>
                </a:solidFill>
                <a:effectLst/>
                <a:uLnTx/>
                <a:uFillTx/>
                <a:latin typeface="Arial Rounded MT Bold" pitchFamily="34" charset="0"/>
                <a:ea typeface="+mn-ea"/>
                <a:cs typeface="+mn-cs"/>
              </a:rPr>
              <a:t> Hyde Park Historical Society: </a:t>
            </a:r>
            <a:r>
              <a:rPr kumimoji="0" lang="en-US" sz="1200" b="0" i="1" u="none" strike="noStrike" kern="1200" cap="none" spc="0" normalizeH="0" noProof="0" dirty="0" smtClean="0">
                <a:ln>
                  <a:noFill/>
                </a:ln>
                <a:solidFill>
                  <a:srgbClr val="FFFF00"/>
                </a:solidFill>
                <a:effectLst/>
                <a:uLnTx/>
                <a:uFillTx/>
                <a:latin typeface="Arial Rounded MT Bold" pitchFamily="34" charset="0"/>
                <a:ea typeface="+mn-ea"/>
                <a:cs typeface="+mn-cs"/>
              </a:rPr>
              <a:t>Newsletter, Spring 2000</a:t>
            </a:r>
            <a:r>
              <a:rPr lang="en-US" sz="1200" dirty="0" smtClean="0">
                <a:solidFill>
                  <a:srgbClr val="FFFF00"/>
                </a:solidFill>
                <a:latin typeface="Arial Rounded MT Bold" pitchFamily="34" charset="0"/>
              </a:rPr>
              <a:t>. http://</a:t>
            </a:r>
            <a:r>
              <a:rPr lang="en-US" sz="1200" dirty="0" smtClean="0">
                <a:solidFill>
                  <a:srgbClr val="FFFF00"/>
                </a:solidFill>
                <a:latin typeface="Arial Rounded MT Bold" pitchFamily="34" charset="0"/>
              </a:rPr>
              <a:t>www.hydeparkhistory.org/newsletter.html (</a:t>
            </a:r>
            <a:r>
              <a:rPr lang="en-US" sz="1200" dirty="0" smtClean="0">
                <a:solidFill>
                  <a:srgbClr val="FFFF00"/>
                </a:solidFill>
                <a:latin typeface="Arial Rounded MT Bold" pitchFamily="34" charset="0"/>
              </a:rPr>
              <a:t>accessed </a:t>
            </a:r>
            <a:r>
              <a:rPr kumimoji="0" lang="en-US" sz="1200" b="0" i="0" u="none" strike="noStrike" kern="1200" cap="none" spc="0" normalizeH="0" baseline="0" noProof="0" dirty="0" smtClean="0">
                <a:ln>
                  <a:noFill/>
                </a:ln>
                <a:solidFill>
                  <a:srgbClr val="FFFF00"/>
                </a:solidFill>
                <a:effectLst/>
                <a:uLnTx/>
                <a:uFillTx/>
                <a:latin typeface="Arial Rounded MT Bold" pitchFamily="34" charset="0"/>
                <a:ea typeface="+mn-ea"/>
                <a:cs typeface="+mn-cs"/>
              </a:rPr>
              <a:t>21 Jul 2009).</a:t>
            </a:r>
            <a:endParaRPr kumimoji="0" lang="en-US" sz="1200" b="0" i="1" u="none" strike="noStrike" kern="1200" cap="none" spc="0" normalizeH="0" baseline="0" noProof="0" dirty="0">
              <a:ln>
                <a:noFill/>
              </a:ln>
              <a:solidFill>
                <a:srgbClr val="FFFF00"/>
              </a:solidFill>
              <a:effectLst/>
              <a:uLnTx/>
              <a:uFillTx/>
              <a:latin typeface="Arial Rounded MT Bold" pitchFamily="34" charset="0"/>
              <a:ea typeface="+mn-ea"/>
              <a:cs typeface="+mn-cs"/>
            </a:endParaRPr>
          </a:p>
        </p:txBody>
      </p:sp>
      <p:sp>
        <p:nvSpPr>
          <p:cNvPr id="5" name="Rectangle 4"/>
          <p:cNvSpPr/>
          <p:nvPr/>
        </p:nvSpPr>
        <p:spPr>
          <a:xfrm>
            <a:off x="457200" y="4191000"/>
            <a:ext cx="2743200" cy="1905000"/>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US" b="1" u="sng" dirty="0" smtClean="0"/>
              <a:t>K</a:t>
            </a:r>
            <a:endParaRPr lang="en-US" dirty="0" smtClean="0"/>
          </a:p>
          <a:p>
            <a:pPr algn="ctr"/>
            <a:r>
              <a:rPr lang="en-US" sz="1000" dirty="0" smtClean="0"/>
              <a:t>(prior </a:t>
            </a:r>
            <a:r>
              <a:rPr lang="en-US" sz="1000" b="1" u="sng" dirty="0" smtClean="0"/>
              <a:t>knowledge</a:t>
            </a:r>
            <a:r>
              <a:rPr lang="en-US" sz="1000" dirty="0" smtClean="0"/>
              <a:t>)</a:t>
            </a:r>
          </a:p>
          <a:p>
            <a:pPr algn="ctr"/>
            <a:endParaRPr lang="en-US" sz="1000" dirty="0" smtClean="0"/>
          </a:p>
          <a:p>
            <a:pPr>
              <a:buFont typeface="Arial" pitchFamily="34" charset="0"/>
              <a:buChar char="•"/>
            </a:pPr>
            <a:r>
              <a:rPr lang="en-US" sz="1200" dirty="0" smtClean="0"/>
              <a:t>Ferris Wheels are exciting.</a:t>
            </a:r>
          </a:p>
          <a:p>
            <a:pPr>
              <a:buFont typeface="Arial" pitchFamily="34" charset="0"/>
              <a:buChar char="•"/>
            </a:pPr>
            <a:r>
              <a:rPr lang="en-US" sz="1200" dirty="0" smtClean="0"/>
              <a:t>Both fairs have Ferris Wheels.</a:t>
            </a:r>
          </a:p>
          <a:p>
            <a:pPr>
              <a:buFont typeface="Arial" pitchFamily="34" charset="0"/>
              <a:buChar char="•"/>
            </a:pPr>
            <a:r>
              <a:rPr lang="en-US" sz="1200" dirty="0" smtClean="0"/>
              <a:t>The Ferris Wheel is a major attraction at the fairs.</a:t>
            </a:r>
            <a:endParaRPr lang="en-US" sz="1200" dirty="0"/>
          </a:p>
        </p:txBody>
      </p:sp>
      <p:sp>
        <p:nvSpPr>
          <p:cNvPr id="8" name="Rectangle 7"/>
          <p:cNvSpPr/>
          <p:nvPr/>
        </p:nvSpPr>
        <p:spPr>
          <a:xfrm>
            <a:off x="5943600" y="4191000"/>
            <a:ext cx="2743200" cy="1905000"/>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US" b="1" u="sng" dirty="0" smtClean="0"/>
              <a:t>L</a:t>
            </a:r>
            <a:endParaRPr lang="en-US" dirty="0" smtClean="0"/>
          </a:p>
          <a:p>
            <a:pPr algn="ctr"/>
            <a:r>
              <a:rPr lang="en-US" sz="1000" dirty="0" smtClean="0"/>
              <a:t>(</a:t>
            </a:r>
            <a:r>
              <a:rPr lang="en-US" sz="1000" dirty="0" smtClean="0"/>
              <a:t>what I </a:t>
            </a:r>
            <a:r>
              <a:rPr lang="en-US" sz="1000" b="1" u="sng" dirty="0" smtClean="0"/>
              <a:t>learned</a:t>
            </a:r>
            <a:r>
              <a:rPr lang="en-US" sz="1000" dirty="0" smtClean="0"/>
              <a:t>)</a:t>
            </a:r>
            <a:endParaRPr lang="en-US" sz="1000" dirty="0" smtClean="0"/>
          </a:p>
          <a:p>
            <a:pPr algn="ctr"/>
            <a:endParaRPr lang="en-US" sz="1000" b="1" u="sng" dirty="0" smtClean="0"/>
          </a:p>
          <a:p>
            <a:pPr>
              <a:buFont typeface="Arial" pitchFamily="34" charset="0"/>
              <a:buChar char="•"/>
            </a:pPr>
            <a:r>
              <a:rPr lang="en-US" sz="1200" dirty="0" smtClean="0"/>
              <a:t>The Ferris Wheel was to be compared with the Eiffel Tower.</a:t>
            </a:r>
          </a:p>
          <a:p>
            <a:pPr>
              <a:buFont typeface="Arial" pitchFamily="34" charset="0"/>
              <a:buChar char="•"/>
            </a:pPr>
            <a:r>
              <a:rPr lang="en-US" sz="1200" dirty="0" smtClean="0"/>
              <a:t>The wheel was built in just four months.</a:t>
            </a:r>
          </a:p>
          <a:p>
            <a:pPr>
              <a:buFont typeface="Arial" pitchFamily="34" charset="0"/>
              <a:buChar char="•"/>
            </a:pPr>
            <a:r>
              <a:rPr lang="en-US" sz="1200" dirty="0" smtClean="0"/>
              <a:t>The wheel was built on the midway, not on the main grounds</a:t>
            </a:r>
            <a:r>
              <a:rPr lang="en-US" sz="1200" dirty="0" smtClean="0"/>
              <a:t>.</a:t>
            </a:r>
          </a:p>
          <a:p>
            <a:pPr>
              <a:buFont typeface="Arial" pitchFamily="34" charset="0"/>
              <a:buChar char="•"/>
            </a:pPr>
            <a:r>
              <a:rPr lang="en-US" sz="1200" dirty="0" smtClean="0"/>
              <a:t>The wheel held 2,160 people at a time.</a:t>
            </a:r>
          </a:p>
          <a:p>
            <a:pPr>
              <a:buFont typeface="Arial" pitchFamily="34" charset="0"/>
              <a:buChar char="•"/>
            </a:pPr>
            <a:endParaRPr lang="en-US" sz="1200" dirty="0" smtClean="0"/>
          </a:p>
          <a:p>
            <a:pPr algn="ctr"/>
            <a:endParaRPr lang="en-US" b="1" u="sng" dirty="0"/>
          </a:p>
        </p:txBody>
      </p:sp>
      <p:sp>
        <p:nvSpPr>
          <p:cNvPr id="10" name="Rectangle 9"/>
          <p:cNvSpPr/>
          <p:nvPr/>
        </p:nvSpPr>
        <p:spPr>
          <a:xfrm>
            <a:off x="3200400" y="4191000"/>
            <a:ext cx="2743200" cy="1905000"/>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US" b="1" u="sng" dirty="0" smtClean="0"/>
              <a:t>W</a:t>
            </a:r>
            <a:endParaRPr lang="en-US" dirty="0" smtClean="0"/>
          </a:p>
          <a:p>
            <a:pPr algn="ctr"/>
            <a:r>
              <a:rPr lang="en-US" sz="1000" dirty="0" smtClean="0"/>
              <a:t>(what I </a:t>
            </a:r>
            <a:r>
              <a:rPr lang="en-US" sz="1000" b="1" u="sng" dirty="0" smtClean="0"/>
              <a:t>want</a:t>
            </a:r>
            <a:r>
              <a:rPr lang="en-US" sz="1000" dirty="0" smtClean="0"/>
              <a:t> to find out)</a:t>
            </a:r>
            <a:endParaRPr lang="en-US" sz="1000" dirty="0" smtClean="0"/>
          </a:p>
          <a:p>
            <a:pPr algn="ctr"/>
            <a:endParaRPr lang="en-US" sz="1000" b="1" u="sng" dirty="0" smtClean="0"/>
          </a:p>
          <a:p>
            <a:pPr>
              <a:buFont typeface="Arial" pitchFamily="34" charset="0"/>
              <a:buChar char="•"/>
            </a:pPr>
            <a:r>
              <a:rPr lang="en-US" sz="1200" dirty="0" smtClean="0"/>
              <a:t>Where was the Chicago Ferris Wheel located?</a:t>
            </a:r>
          </a:p>
          <a:p>
            <a:pPr>
              <a:buFont typeface="Arial" pitchFamily="34" charset="0"/>
              <a:buChar char="•"/>
            </a:pPr>
            <a:r>
              <a:rPr lang="en-US" sz="1200" dirty="0" smtClean="0"/>
              <a:t>How may people could be on the Chicago Ferris Wheel?</a:t>
            </a:r>
            <a:endParaRPr lang="en-US" sz="1200"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GENSWF_OUTPUT_FILE_NAME" val="Primarily Fairs"/>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293</TotalTime>
  <Words>1332</Words>
  <Application>Microsoft Office PowerPoint</Application>
  <PresentationFormat>On-screen Show (4:3)</PresentationFormat>
  <Paragraphs>131</Paragraphs>
  <Slides>24</Slides>
  <Notes>24</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Primarily Fairs</vt:lpstr>
      <vt:lpstr>Introduction</vt:lpstr>
      <vt:lpstr>Introduction</vt:lpstr>
      <vt:lpstr>Activity #1 Where is the fair?</vt:lpstr>
      <vt:lpstr>1893 Chicago World’s Fair Ground Plan</vt:lpstr>
      <vt:lpstr>2008 Sandwich Fairgrounds Map &amp; Directory</vt:lpstr>
      <vt:lpstr>Activity #1 Venn Diagran</vt:lpstr>
      <vt:lpstr>Activity #2 The Ferris Wheel</vt:lpstr>
      <vt:lpstr>Activity #2 The Ferris Wheel</vt:lpstr>
      <vt:lpstr>Activity #2 The Ferris Wheel</vt:lpstr>
      <vt:lpstr>Activity #3 What was the fair like?</vt:lpstr>
      <vt:lpstr>Activity #3 What was the fair like?</vt:lpstr>
      <vt:lpstr>tinmann620. (unnamed photo). Online image. From Flickr: Sandwich Fair, Sandwich, Illinois (set). http://www.flickr.com/photos/30708145@N02/3396878196/in/set-72157616096631772 (accessed 21 Jul 2009).</vt:lpstr>
      <vt:lpstr>Activity #3 What was the fair like?</vt:lpstr>
      <vt:lpstr>Jackson, William Henry. Ferris Wheel. Online image. Chicago: White City Photographs, 1893. From the Illinois Digital Archives: World’s Columbian Exposition  of 1893 from the Field Museum. http://www.idaillinois.org/cdm4/item_viewer.php?CISOROOT=/fmnh&amp;CISOPTR=819&amp;CISOBOX=1&amp;REC=6 (accessed 21 Jul 2009).</vt:lpstr>
      <vt:lpstr>Activity #4 Portraying the Fairs</vt:lpstr>
      <vt:lpstr>The Sandwich Fairgrounds</vt:lpstr>
      <vt:lpstr>The 1893 World’s Columbian Exposition</vt:lpstr>
      <vt:lpstr>Activity #5 The Legacy of the World’s Fair</vt:lpstr>
      <vt:lpstr>The Palace of Fine Arts</vt:lpstr>
      <vt:lpstr>Museum of Science and Industry</vt:lpstr>
      <vt:lpstr>FINAL PRODUCT</vt:lpstr>
      <vt:lpstr>Extra Credit Activity Walking Through the Fair</vt:lpstr>
      <vt:lpstr>Touring the World’s Fair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8-B-1</dc:title>
  <dc:creator>Rob Crawley</dc:creator>
  <cp:lastModifiedBy>Rob Crawley</cp:lastModifiedBy>
  <cp:revision>40</cp:revision>
  <dcterms:created xsi:type="dcterms:W3CDTF">2009-07-15T01:51:00Z</dcterms:created>
  <dcterms:modified xsi:type="dcterms:W3CDTF">2009-07-18T21:42:41Z</dcterms:modified>
</cp:coreProperties>
</file>